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3"/>
  </p:notesMasterIdLst>
  <p:sldIdLst>
    <p:sldId id="260" r:id="rId2"/>
    <p:sldId id="312" r:id="rId3"/>
    <p:sldId id="313" r:id="rId4"/>
    <p:sldId id="314" r:id="rId5"/>
    <p:sldId id="315" r:id="rId6"/>
    <p:sldId id="316" r:id="rId7"/>
    <p:sldId id="319" r:id="rId8"/>
    <p:sldId id="320" r:id="rId9"/>
    <p:sldId id="321" r:id="rId10"/>
    <p:sldId id="326" r:id="rId11"/>
    <p:sldId id="327" r:id="rId12"/>
    <p:sldId id="323" r:id="rId13"/>
    <p:sldId id="322" r:id="rId14"/>
    <p:sldId id="289" r:id="rId15"/>
    <p:sldId id="324" r:id="rId16"/>
    <p:sldId id="261" r:id="rId17"/>
    <p:sldId id="325" r:id="rId18"/>
    <p:sldId id="291" r:id="rId19"/>
    <p:sldId id="295" r:id="rId20"/>
    <p:sldId id="329" r:id="rId21"/>
    <p:sldId id="330" r:id="rId22"/>
    <p:sldId id="332" r:id="rId23"/>
    <p:sldId id="303" r:id="rId24"/>
    <p:sldId id="328" r:id="rId25"/>
    <p:sldId id="297" r:id="rId26"/>
    <p:sldId id="331" r:id="rId27"/>
    <p:sldId id="298" r:id="rId28"/>
    <p:sldId id="333" r:id="rId29"/>
    <p:sldId id="334" r:id="rId30"/>
    <p:sldId id="335" r:id="rId31"/>
    <p:sldId id="299" r:id="rId32"/>
    <p:sldId id="336" r:id="rId33"/>
    <p:sldId id="337" r:id="rId34"/>
    <p:sldId id="300" r:id="rId35"/>
    <p:sldId id="338" r:id="rId36"/>
    <p:sldId id="339" r:id="rId37"/>
    <p:sldId id="342" r:id="rId38"/>
    <p:sldId id="344" r:id="rId39"/>
    <p:sldId id="345" r:id="rId40"/>
    <p:sldId id="341" r:id="rId41"/>
    <p:sldId id="302" r:id="rId42"/>
    <p:sldId id="340" r:id="rId43"/>
    <p:sldId id="305" r:id="rId44"/>
    <p:sldId id="343" r:id="rId45"/>
    <p:sldId id="306" r:id="rId46"/>
    <p:sldId id="346" r:id="rId47"/>
    <p:sldId id="308" r:id="rId48"/>
    <p:sldId id="347" r:id="rId49"/>
    <p:sldId id="348" r:id="rId50"/>
    <p:sldId id="349" r:id="rId51"/>
    <p:sldId id="271" r:id="rId52"/>
    <p:sldId id="350" r:id="rId53"/>
    <p:sldId id="283" r:id="rId54"/>
    <p:sldId id="351" r:id="rId55"/>
    <p:sldId id="309" r:id="rId56"/>
    <p:sldId id="352" r:id="rId57"/>
    <p:sldId id="311" r:id="rId58"/>
    <p:sldId id="353" r:id="rId59"/>
    <p:sldId id="354" r:id="rId60"/>
    <p:sldId id="355" r:id="rId61"/>
    <p:sldId id="273" r:id="rId6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8" autoAdjust="0"/>
    <p:restoredTop sz="94660"/>
  </p:normalViewPr>
  <p:slideViewPr>
    <p:cSldViewPr>
      <p:cViewPr varScale="1">
        <p:scale>
          <a:sx n="88" d="100"/>
          <a:sy n="88" d="100"/>
        </p:scale>
        <p:origin x="-1056" y="-96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734B8A-10F1-4459-AEAA-0C5BC94AC3AE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CD731C6-6339-4A1E-B277-590E000052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9B8062-3C9E-416D-8A9B-59776646A53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C85C3-B260-4D8D-9C41-DF383B9F9169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9CBEE-B3B5-497D-A960-DDED62752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DF7AA-63E8-43DC-B712-C1FE92249891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00E6A-4C56-4A16-A29E-6DCB90D3A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538CF-9956-4C48-8A89-A9CEDF40989E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F399C-4206-4CB1-9F26-FBAAA3938D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A19A-9F74-465B-BA3D-28603274D1DF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DEDCD-A086-4033-8A2C-1F9E68695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737D-340C-4619-AC77-7C08CA3508B2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44806-33EA-467B-872E-C34CF6EC3B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06D9-2BA9-4DBA-8D13-6A51E4850A86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CCB7-BE36-404E-B834-05CBA85D9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E6D7B-B501-4C9E-95E2-E206F7AB0B59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68561-23FF-4364-96FE-4FB9C0313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E5FF7-81E5-4247-ABB4-B317307B47A4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FFACC-4515-475D-BE31-5BF88C7252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72E9D-21B7-4587-B1D0-471396B7D0D8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EAC0B-F389-4BD5-8993-5FEB7ADA3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E8F71-BE23-4E9E-A477-37305D2852F9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E0ACE-7888-4FFF-9097-1C59228D0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74D73-9097-4FB7-A296-F1EF84020771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2B1DA-FFDA-4C5B-AC56-10221596D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04B2DA00-A9FC-4D94-A7DE-E8C0E9758711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3E5E38C9-0DCA-4DB8-85A1-06120711E5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2.png"/><Relationship Id="rId7" Type="http://schemas.openxmlformats.org/officeDocument/2006/relationships/image" Target="../media/image4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1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9788" y="1557338"/>
            <a:ext cx="7693025" cy="3167062"/>
          </a:xfrm>
        </p:spPr>
        <p:txBody>
          <a:bodyPr anchor="ctr">
            <a:no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en-US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en-US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en-US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ОТЧЕТ</a:t>
            </a:r>
            <a:b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Об учебно-о</a:t>
            </a: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>знакомительн</a:t>
            </a: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ой</a:t>
            </a: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> поездк</a:t>
            </a: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е</a:t>
            </a: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> в Тоскану, </a:t>
            </a: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Италия </a:t>
            </a: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>1-8 июля 2017 г.</a:t>
            </a:r>
            <a:b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>По вопросу о реализации метода LEADER/CLLD в рамках программы SARD</a:t>
            </a: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представитель МИГ № 1 –</a:t>
            </a:r>
            <a:b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32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Ольга Гарчева</a:t>
            </a:r>
            <a: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ru-RU" sz="34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en-US" sz="3400" b="1" i="1" smtClean="0">
                <a:solidFill>
                  <a:srgbClr val="77933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en-US" sz="3400" b="1" i="1" smtClean="0">
                <a:solidFill>
                  <a:srgbClr val="77933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en-US" sz="26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en-US" sz="26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r>
              <a:rPr lang="en-US" sz="26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  <a:t/>
            </a:r>
            <a:br>
              <a:rPr lang="en-US" sz="2600" b="1" i="1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 Light"/>
              </a:rPr>
            </a:br>
            <a:endParaRPr lang="ru-RU" sz="2600" b="1" i="1" smtClean="0">
              <a:solidFill>
                <a:srgbClr val="92D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 Light"/>
            </a:endParaRPr>
          </a:p>
        </p:txBody>
      </p:sp>
      <p:pic>
        <p:nvPicPr>
          <p:cNvPr id="14338" name="Picture 3" descr="\\SERVER\share\SARD powerpoint\2\page1\foot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24400"/>
            <a:ext cx="914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88913"/>
            <a:ext cx="22320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88913"/>
            <a:ext cx="15128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1388" y="295275"/>
            <a:ext cx="720725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5554663" cy="560387"/>
          </a:xfrm>
        </p:spPr>
        <p:txBody>
          <a:bodyPr anchor="ctr"/>
          <a:lstStyle/>
          <a:p>
            <a:pPr eaLnBrk="1" hangingPunct="1"/>
            <a:r>
              <a:rPr lang="ru-RU" sz="4000" smtClean="0"/>
              <a:t>Подход «Снизу вверх»</a:t>
            </a:r>
          </a:p>
        </p:txBody>
      </p:sp>
      <p:sp>
        <p:nvSpPr>
          <p:cNvPr id="23554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57200" y="836613"/>
            <a:ext cx="4038600" cy="3600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600" b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smtClean="0"/>
              <a:t>Для реализации данного проекта необходимо было преобразовать имеющиеся ресурсы.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smtClean="0"/>
              <a:t>Создан музей минералов под открытым небом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600" b="1" smtClean="0"/>
              <a:t>Из заброшенных карьеров сделали место для фестивалей, музыкальных и театральных представлений</a:t>
            </a:r>
          </a:p>
        </p:txBody>
      </p:sp>
      <p:sp>
        <p:nvSpPr>
          <p:cNvPr id="23555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787900" y="836613"/>
            <a:ext cx="4356100" cy="57610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Для этого потребовалось взаимодействие 3-х компонентов: увидеть, иметь экономические ресурсы и наладить тесную взаимосвязь с местным населением. Инициатива шла снизу, от населения, которое держало связь с центральным правлением для получения экономических ресурсов на инфраструктуру для устойчивого развития. В итоге такие проекты приносят благо всем, но их нужно содержать на бюджетные средства.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Для решения надо было привлечь экономических агентов. </a:t>
            </a:r>
          </a:p>
        </p:txBody>
      </p:sp>
      <p:pic>
        <p:nvPicPr>
          <p:cNvPr id="23556" name="Picture 7" descr="20170702_1340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03688"/>
            <a:ext cx="489743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algn="r" eaLnBrk="1" hangingPunct="1"/>
            <a:r>
              <a:rPr lang="ru-RU" smtClean="0"/>
              <a:t>Участвуй и решай!</a:t>
            </a:r>
          </a:p>
        </p:txBody>
      </p:sp>
      <p:sp>
        <p:nvSpPr>
          <p:cNvPr id="24578" name="Rectangle 4"/>
          <p:cNvSpPr>
            <a:spLocks noGrp="1"/>
          </p:cNvSpPr>
          <p:nvPr>
            <p:ph type="body" sz="half" idx="4294967295"/>
          </p:nvPr>
        </p:nvSpPr>
        <p:spPr>
          <a:xfrm>
            <a:off x="179388" y="981075"/>
            <a:ext cx="4316412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Было подписано соглашение между экономическими агентами и местным публичным управлением, где были распределены обязанности по развитию территории.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Но эти органы имели свое видение.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/>
              <a:t>Кроме этого необходимы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/>
              <a:t>были консультирования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/>
              <a:t> с гражданами,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/>
              <a:t>которые видели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/>
              <a:t>проблему со своей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/>
              <a:t>стороны и помогали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/>
              <a:t> ее разрешить. </a:t>
            </a:r>
          </a:p>
        </p:txBody>
      </p:sp>
      <p:sp>
        <p:nvSpPr>
          <p:cNvPr id="24579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067175" y="1341438"/>
            <a:ext cx="4619625" cy="4784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/>
              <a:t>Гражданское общество - сильный мощный партнер местного экономического сообщества. Для изучения общественного мнения по важным вопросам проводятся дебаты. В Тоскане есть Закон о проведении общественных дебатов, которые позволяют снять вопросы. Девиз «Участвуй и решай!»  </a:t>
            </a:r>
          </a:p>
          <a:p>
            <a:pPr eaLnBrk="1" hangingPunct="1">
              <a:lnSpc>
                <a:spcPct val="80000"/>
              </a:lnSpc>
            </a:pPr>
            <a:endParaRPr lang="ru-RU" sz="1800" smtClean="0"/>
          </a:p>
        </p:txBody>
      </p:sp>
      <p:pic>
        <p:nvPicPr>
          <p:cNvPr id="24580" name="Picture 6" descr="20170702_1143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3941763"/>
            <a:ext cx="5184775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274638"/>
            <a:ext cx="8748712" cy="633412"/>
          </a:xfrm>
        </p:spPr>
        <p:txBody>
          <a:bodyPr anchor="ctr"/>
          <a:lstStyle/>
          <a:p>
            <a:pPr eaLnBrk="1" hangingPunct="1"/>
            <a:r>
              <a:rPr lang="ru-RU" sz="2800" b="1" smtClean="0"/>
              <a:t>Геопрак в Гаворрано- пример реализации большого проекта при маленьких возможностях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r" eaLnBrk="1" hangingPunct="1"/>
            <a:r>
              <a:rPr lang="ru-RU" smtClean="0"/>
              <a:t>                                                 							Гаворрано                						получил 							вторую жизнь</a:t>
            </a:r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Скальный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mtClean="0"/>
              <a:t>театр</a:t>
            </a:r>
          </a:p>
        </p:txBody>
      </p:sp>
      <p:pic>
        <p:nvPicPr>
          <p:cNvPr id="25603" name="Picture 4" descr="20170702_1336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2875"/>
            <a:ext cx="5275263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20170702_1346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786188"/>
            <a:ext cx="51689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2662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0"/>
            <a:ext cx="1943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0"/>
            <a:ext cx="60007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0"/>
            <a:ext cx="108108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Заголовок 1"/>
          <p:cNvSpPr txBox="1">
            <a:spLocks/>
          </p:cNvSpPr>
          <p:nvPr/>
        </p:nvSpPr>
        <p:spPr bwMode="auto">
          <a:xfrm>
            <a:off x="468313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600" b="1">
              <a:latin typeface="Calibri Ligh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6630" name="Заголовок 1"/>
          <p:cNvSpPr txBox="1">
            <a:spLocks/>
          </p:cNvSpPr>
          <p:nvPr/>
        </p:nvSpPr>
        <p:spPr bwMode="auto">
          <a:xfrm>
            <a:off x="620713" y="9175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600" b="1">
              <a:latin typeface="Calibri Ligh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6631" name="Rectangle 1"/>
          <p:cNvSpPr>
            <a:spLocks noChangeArrowheads="1"/>
          </p:cNvSpPr>
          <p:nvPr/>
        </p:nvSpPr>
        <p:spPr bwMode="auto">
          <a:xfrm>
            <a:off x="250825" y="1257300"/>
            <a:ext cx="408146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Посещение </a:t>
            </a:r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Национального Природного Геопарка </a:t>
            </a:r>
            <a:r>
              <a:rPr lang="ru-RU">
                <a:latin typeface="Calibri" pitchFamily="34" charset="0"/>
              </a:rPr>
              <a:t>под защитой ЮНЕСКО. Разработка устойчивых проектов в области туризма, сельскохозяйственного производства, экологического воспитания и природы при участии государственных и частных субъектов.</a:t>
            </a:r>
          </a:p>
        </p:txBody>
      </p:sp>
      <p:pic>
        <p:nvPicPr>
          <p:cNvPr id="26632" name="Picture 2"/>
          <p:cNvPicPr>
            <a:picLocks noChangeAspect="1"/>
          </p:cNvPicPr>
          <p:nvPr/>
        </p:nvPicPr>
        <p:blipFill>
          <a:blip r:embed="rId5"/>
          <a:srcRect l="4115" t="6219" r="8070" b="15723"/>
          <a:stretch>
            <a:fillRect/>
          </a:stretch>
        </p:blipFill>
        <p:spPr bwMode="auto">
          <a:xfrm>
            <a:off x="4530725" y="1125538"/>
            <a:ext cx="43084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Rectangle 3"/>
          <p:cNvSpPr>
            <a:spLocks noChangeArrowheads="1"/>
          </p:cNvSpPr>
          <p:nvPr/>
        </p:nvSpPr>
        <p:spPr bwMode="auto">
          <a:xfrm>
            <a:off x="4716463" y="3781425"/>
            <a:ext cx="409416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Посещение Скального театра</a:t>
            </a:r>
            <a:r>
              <a:rPr lang="ru-RU">
                <a:latin typeface="Calibri" pitchFamily="34" charset="0"/>
              </a:rPr>
              <a:t>: восстановление карьера, как разрушенная и опасная территория была возвращена местным жителям, решившим создать вокруг нее целый спектр культурных проектов (фестиваль, музыка, театр, еда и вино, различные мероприятия, культурное развитие)</a:t>
            </a:r>
          </a:p>
        </p:txBody>
      </p:sp>
      <p:pic>
        <p:nvPicPr>
          <p:cNvPr id="26634" name="Picture 4"/>
          <p:cNvPicPr>
            <a:picLocks noChangeAspect="1"/>
          </p:cNvPicPr>
          <p:nvPr/>
        </p:nvPicPr>
        <p:blipFill>
          <a:blip r:embed="rId6"/>
          <a:srcRect l="6667" r="3461" b="10728"/>
          <a:stretch>
            <a:fillRect/>
          </a:stretch>
        </p:blipFill>
        <p:spPr bwMode="auto">
          <a:xfrm>
            <a:off x="250825" y="3565525"/>
            <a:ext cx="4249738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sp>
        <p:nvSpPr>
          <p:cNvPr id="27650" name="Rectangle 12"/>
          <p:cNvSpPr>
            <a:spLocks noGrp="1"/>
          </p:cNvSpPr>
          <p:nvPr>
            <p:ph type="body" sz="half" idx="4294967295"/>
          </p:nvPr>
        </p:nvSpPr>
        <p:spPr>
          <a:xfrm>
            <a:off x="0" y="1844675"/>
            <a:ext cx="4506913" cy="47529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/>
              <a:t>Применение интенсивных технологий в сельском хозяйстве привело к различным экологическим проблемам и росту аллергических и онкологических заболеваний. Возникла угроза для населения и природы. Кроме этого имеется большое количество  холмистых, трудно пригодных для с\х обработки участков, старые посадки оливков, лесные массивы каштанов.</a:t>
            </a:r>
          </a:p>
        </p:txBody>
      </p:sp>
      <p:sp>
        <p:nvSpPr>
          <p:cNvPr id="27651" name="Rectangle 13"/>
          <p:cNvSpPr>
            <a:spLocks noGrp="1"/>
          </p:cNvSpPr>
          <p:nvPr>
            <p:ph type="body" sz="half" idx="4294967295"/>
          </p:nvPr>
        </p:nvSpPr>
        <p:spPr>
          <a:xfrm>
            <a:off x="4211638" y="1844675"/>
            <a:ext cx="4752975" cy="5013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900" smtClean="0"/>
              <a:t>Политика поддержки малых семейных бесприбыльных предприятий, использующих биотехнологии при выращивании сельхоз. культур (биодинамическое сельское хозяйство) помогла создать условия для восстановления экологии и снижения уровня заболеваемости. Кроме этого создана группа по локальным и совместным закупкам, включающая в себя 54 участника из всех уголков провинции Гроссето. Помогает продвигать экологически чистую продукцию и экологическую культуру,  Агротуризм.</a:t>
            </a:r>
          </a:p>
        </p:txBody>
      </p:sp>
      <p:pic>
        <p:nvPicPr>
          <p:cNvPr id="2765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0"/>
            <a:ext cx="1943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0"/>
            <a:ext cx="60007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0"/>
            <a:ext cx="108108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Заголовок 1"/>
          <p:cNvSpPr txBox="1">
            <a:spLocks/>
          </p:cNvSpPr>
          <p:nvPr/>
        </p:nvSpPr>
        <p:spPr bwMode="auto">
          <a:xfrm>
            <a:off x="468313" y="7651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600" b="1">
              <a:latin typeface="Calibri Ligh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7656" name="Заголовок 1"/>
          <p:cNvSpPr txBox="1">
            <a:spLocks/>
          </p:cNvSpPr>
          <p:nvPr/>
        </p:nvSpPr>
        <p:spPr bwMode="auto">
          <a:xfrm>
            <a:off x="620713" y="91757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>
                <a:latin typeface="Arial" charset="0"/>
              </a:rPr>
              <a:t>Биодинамическое сельское хозяйство – как важный фактор сельского развития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631825"/>
          </a:xfrm>
        </p:spPr>
        <p:txBody>
          <a:bodyPr anchor="ctr"/>
          <a:lstStyle/>
          <a:p>
            <a:pPr eaLnBrk="1" hangingPunct="1"/>
            <a:r>
              <a:rPr lang="ru-RU" sz="3200" smtClean="0"/>
              <a:t>Ферма «Фаттория ди Пьетра» </a:t>
            </a:r>
            <a:br>
              <a:rPr lang="ru-RU" sz="3200" smtClean="0"/>
            </a:br>
            <a:r>
              <a:rPr lang="ru-RU" sz="3200" smtClean="0"/>
              <a:t>коммуна Гаворрано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r" eaLnBrk="1" hangingPunct="1"/>
            <a:r>
              <a:rPr lang="ru-RU" smtClean="0"/>
              <a:t>В единстве с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ru-RU" smtClean="0"/>
              <a:t>природой</a:t>
            </a:r>
          </a:p>
        </p:txBody>
      </p:sp>
      <p:pic>
        <p:nvPicPr>
          <p:cNvPr id="28675" name="Picture 4" descr="20170702_1434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25538"/>
            <a:ext cx="5113338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20170702_1601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3500438"/>
            <a:ext cx="56705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2969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Содержимое 10"/>
          <p:cNvSpPr>
            <a:spLocks noGrp="1"/>
          </p:cNvSpPr>
          <p:nvPr>
            <p:ph idx="4294967295"/>
          </p:nvPr>
        </p:nvSpPr>
        <p:spPr>
          <a:xfrm>
            <a:off x="15875" y="1512888"/>
            <a:ext cx="4513263" cy="1044575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1800" b="1" smtClean="0">
                <a:solidFill>
                  <a:srgbClr val="FF0000"/>
                </a:solidFill>
                <a:latin typeface="Calibri Light"/>
              </a:rPr>
              <a:t>Ферма Фаттория ди Пьетра </a:t>
            </a:r>
            <a:r>
              <a:rPr lang="ru-RU" sz="1800" smtClean="0">
                <a:latin typeface="Calibri Light"/>
              </a:rPr>
              <a:t>(www.fattoriadipietra.com) – ассоциации двух «Социальных огородов» . Это пример «прямого маркетинга», «прямых продаж» - на ферме выращиваются овощи, которые продаются в местные магазины и рестораны</a:t>
            </a:r>
          </a:p>
        </p:txBody>
      </p:sp>
      <p:sp>
        <p:nvSpPr>
          <p:cNvPr id="12" name="Содержимое 10"/>
          <p:cNvSpPr txBox="1">
            <a:spLocks/>
          </p:cNvSpPr>
          <p:nvPr/>
        </p:nvSpPr>
        <p:spPr>
          <a:xfrm>
            <a:off x="250825" y="2276475"/>
            <a:ext cx="360045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>
              <a:latin typeface="Calibri Light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dirty="0">
              <a:latin typeface="Calibri Light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Calibri Light" pitchFamily="34" charset="0"/>
            </a:endParaRPr>
          </a:p>
        </p:txBody>
      </p:sp>
      <p:pic>
        <p:nvPicPr>
          <p:cNvPr id="29703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9138" y="4194175"/>
            <a:ext cx="4351337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1512888"/>
            <a:ext cx="4237038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3"/>
          <p:cNvPicPr>
            <a:picLocks noChangeAspect="1"/>
          </p:cNvPicPr>
          <p:nvPr/>
        </p:nvPicPr>
        <p:blipFill>
          <a:blip r:embed="rId7"/>
          <a:srcRect l="16139" t="2400" r="12988" b="8000"/>
          <a:stretch>
            <a:fillRect/>
          </a:stretch>
        </p:blipFill>
        <p:spPr bwMode="auto">
          <a:xfrm>
            <a:off x="250825" y="4194175"/>
            <a:ext cx="3868738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776287"/>
          </a:xfrm>
        </p:spPr>
        <p:txBody>
          <a:bodyPr anchor="ctr"/>
          <a:lstStyle/>
          <a:p>
            <a:pPr eaLnBrk="1" hangingPunct="1"/>
            <a:r>
              <a:rPr lang="ru-RU" smtClean="0"/>
              <a:t>«Заповедники Скарлино»</a:t>
            </a:r>
          </a:p>
        </p:txBody>
      </p:sp>
      <p:sp>
        <p:nvSpPr>
          <p:cNvPr id="30722" name="Rectangle 4"/>
          <p:cNvSpPr>
            <a:spLocks noGrp="1"/>
          </p:cNvSpPr>
          <p:nvPr>
            <p:ph type="body" sz="half" idx="4294967295"/>
          </p:nvPr>
        </p:nvSpPr>
        <p:spPr>
          <a:xfrm>
            <a:off x="0" y="1125538"/>
            <a:ext cx="4140200" cy="5472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/>
              <a:t>В местности «Скарлино» решили принять меры по сохранению и разведению редкой породы ослов, а так же использовать ослиное молоко в медицинских и косметических целях. Так как есть новорожденные дети с сильными аллергическими реакциями, которые не  могут употреблять в пищу коровье молоко. После изучения было установлено, что молоко ослов, является гипоалергенным, практически не содержит жира и богато витамином </a:t>
            </a:r>
            <a:r>
              <a:rPr lang="ro-RO" sz="1800" smtClean="0"/>
              <a:t>D</a:t>
            </a:r>
            <a:r>
              <a:rPr lang="ru-RU" sz="1800" smtClean="0"/>
              <a:t>, что помогает росту новорожденных. Кроме этого организованы оздоровительные туристические тропы для детей и лиц с ограниченными возможностями. </a:t>
            </a:r>
          </a:p>
        </p:txBody>
      </p:sp>
      <p:sp>
        <p:nvSpPr>
          <p:cNvPr id="30723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067175" y="908050"/>
            <a:ext cx="4619625" cy="52181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800" smtClean="0"/>
              <a:t>Неординарный подход позволил поддержать местную породу ослов и одновременно помочь адаптации маленьких детей и лицам с ограниченными возможностями. За счет проекта </a:t>
            </a:r>
            <a:r>
              <a:rPr lang="ro-RO" sz="1800" smtClean="0"/>
              <a:t>LEADER </a:t>
            </a:r>
            <a:r>
              <a:rPr lang="ru-RU" sz="1800" smtClean="0"/>
              <a:t>ферма приобрела оборудование для доения и переработки молока.</a:t>
            </a:r>
          </a:p>
          <a:p>
            <a:pPr eaLnBrk="1" hangingPunct="1">
              <a:lnSpc>
                <a:spcPct val="90000"/>
              </a:lnSpc>
            </a:pPr>
            <a:endParaRPr lang="ru-RU" sz="1800" smtClean="0"/>
          </a:p>
        </p:txBody>
      </p:sp>
      <p:pic>
        <p:nvPicPr>
          <p:cNvPr id="30724" name="Picture 6" descr="20170702_1832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4005263"/>
            <a:ext cx="4806950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3174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Содержимое 10"/>
          <p:cNvSpPr>
            <a:spLocks noGrp="1"/>
          </p:cNvSpPr>
          <p:nvPr>
            <p:ph idx="4294967295"/>
          </p:nvPr>
        </p:nvSpPr>
        <p:spPr>
          <a:xfrm>
            <a:off x="4518025" y="1700213"/>
            <a:ext cx="4176713" cy="1152525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2000" smtClean="0">
                <a:latin typeface="Calibri Light"/>
              </a:rPr>
              <a:t> </a:t>
            </a:r>
            <a:r>
              <a:rPr lang="ru-RU" sz="1800" b="1" smtClean="0">
                <a:solidFill>
                  <a:srgbClr val="FF0000"/>
                </a:solidFill>
                <a:latin typeface="Calibri Light"/>
              </a:rPr>
              <a:t>Ферма «Заповедники Скарлино». </a:t>
            </a:r>
            <a:r>
              <a:rPr lang="ru-RU" sz="1800" smtClean="0">
                <a:latin typeface="Calibri Light"/>
              </a:rPr>
              <a:t>Это пример разведения ослов: здесь выращивают ослов ради молока для особых диетических нужд (для младенцев-аллергиков) и в косметических целях </a:t>
            </a:r>
          </a:p>
        </p:txBody>
      </p:sp>
      <p:sp>
        <p:nvSpPr>
          <p:cNvPr id="12" name="Содержимое 10"/>
          <p:cNvSpPr txBox="1">
            <a:spLocks/>
          </p:cNvSpPr>
          <p:nvPr/>
        </p:nvSpPr>
        <p:spPr>
          <a:xfrm>
            <a:off x="250825" y="2276475"/>
            <a:ext cx="360045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>
              <a:latin typeface="Calibri Light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dirty="0">
              <a:latin typeface="Calibri Light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Calibri Light" pitchFamily="34" charset="0"/>
            </a:endParaRPr>
          </a:p>
        </p:txBody>
      </p:sp>
      <p:pic>
        <p:nvPicPr>
          <p:cNvPr id="31751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4292600"/>
            <a:ext cx="3968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088" y="1570038"/>
            <a:ext cx="4325937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4141788"/>
            <a:ext cx="4321175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3277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987925" y="1870075"/>
            <a:ext cx="3986213" cy="2243138"/>
          </a:xfrm>
        </p:spPr>
      </p:pic>
      <p:sp>
        <p:nvSpPr>
          <p:cNvPr id="12" name="Содержимое 10"/>
          <p:cNvSpPr txBox="1">
            <a:spLocks/>
          </p:cNvSpPr>
          <p:nvPr/>
        </p:nvSpPr>
        <p:spPr>
          <a:xfrm>
            <a:off x="250825" y="2276475"/>
            <a:ext cx="360045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>
              <a:latin typeface="Calibri Light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dirty="0">
              <a:latin typeface="Calibri Light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Calibri Light" pitchFamily="34" charset="0"/>
            </a:endParaRPr>
          </a:p>
        </p:txBody>
      </p:sp>
      <p:pic>
        <p:nvPicPr>
          <p:cNvPr id="32775" name="Picture 2"/>
          <p:cNvPicPr>
            <a:picLocks noChangeAspect="1"/>
          </p:cNvPicPr>
          <p:nvPr/>
        </p:nvPicPr>
        <p:blipFill>
          <a:blip r:embed="rId6"/>
          <a:srcRect l="6387"/>
          <a:stretch>
            <a:fillRect/>
          </a:stretch>
        </p:blipFill>
        <p:spPr bwMode="auto">
          <a:xfrm>
            <a:off x="254000" y="4416425"/>
            <a:ext cx="417353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Rectangle 3"/>
          <p:cNvSpPr>
            <a:spLocks noChangeArrowheads="1"/>
          </p:cNvSpPr>
          <p:nvPr/>
        </p:nvSpPr>
        <p:spPr bwMode="auto">
          <a:xfrm>
            <a:off x="203200" y="1465263"/>
            <a:ext cx="48037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Сельский социальный центр</a:t>
            </a:r>
            <a:r>
              <a:rPr lang="ru-RU" sz="2000">
                <a:latin typeface="Calibri" pitchFamily="34" charset="0"/>
              </a:rPr>
              <a:t>» в Сассо д’Омброне. Знакомство с учреждениями и ассоциациями из данного района</a:t>
            </a:r>
          </a:p>
        </p:txBody>
      </p:sp>
      <p:pic>
        <p:nvPicPr>
          <p:cNvPr id="32777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38688" y="4392613"/>
            <a:ext cx="4267200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Содержимое 10"/>
          <p:cNvSpPr txBox="1">
            <a:spLocks/>
          </p:cNvSpPr>
          <p:nvPr/>
        </p:nvSpPr>
        <p:spPr bwMode="auto">
          <a:xfrm>
            <a:off x="-12700" y="2479675"/>
            <a:ext cx="52324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ru-RU" sz="2000">
                <a:latin typeface="Calibri Light"/>
              </a:rPr>
              <a:t>Примеры значения ассоциаций производителей в удаленных сельских районах: Винных маршрутов Монтекукко и деликатесов Монте Амиата, Ассоциации производителей каштанов, Лесного консорциума Монте Амиата,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В рамках реализации проекта </a:t>
            </a:r>
            <a:r>
              <a:rPr lang="ru-RU" b="1" i="1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LEADER/CLLD </a:t>
            </a:r>
            <a:r>
              <a:rPr lang="ru-RU" i="1">
                <a:effectLst>
                  <a:outerShdw blurRad="38100" dist="38100" dir="2700000" algn="tl">
                    <a:srgbClr val="C0C0C0"/>
                  </a:outerShdw>
                </a:effectLst>
              </a:rPr>
              <a:t>нашей группой в количестве 22 человека была совершена учебно-ознакомительная поездка в Итальянский регион Флоренция, провинция Тоскана. В результате поездки участниками группы был изучен положительный опыт Италии в реализации метода </a:t>
            </a:r>
            <a:r>
              <a:rPr lang="ro-RO" i="1">
                <a:effectLst>
                  <a:outerShdw blurRad="38100" dist="38100" dir="2700000" algn="tl">
                    <a:srgbClr val="C0C0C0"/>
                  </a:outerShdw>
                </a:effectLst>
              </a:rPr>
              <a:t>LEADER </a:t>
            </a:r>
            <a:r>
              <a:rPr lang="ru-RU" i="1">
                <a:effectLst>
                  <a:outerShdw blurRad="38100" dist="38100" dir="2700000" algn="tl">
                    <a:srgbClr val="C0C0C0"/>
                  </a:outerShdw>
                </a:effectLst>
              </a:rPr>
              <a:t>на примерах реальных субъектов провинции Тоскана.</a:t>
            </a:r>
          </a:p>
        </p:txBody>
      </p:sp>
      <p:pic>
        <p:nvPicPr>
          <p:cNvPr id="15362" name="Picture 3"/>
          <p:cNvPicPr>
            <a:picLocks noChangeAspect="1"/>
          </p:cNvPicPr>
          <p:nvPr>
            <p:ph type="title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3238" y="290513"/>
            <a:ext cx="1150937" cy="1076325"/>
          </a:xfrm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188913"/>
            <a:ext cx="22320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1388" y="295275"/>
            <a:ext cx="720725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507413" cy="549275"/>
          </a:xfrm>
        </p:spPr>
        <p:txBody>
          <a:bodyPr anchor="ctr"/>
          <a:lstStyle/>
          <a:p>
            <a:pPr eaLnBrk="1" hangingPunct="1"/>
            <a:r>
              <a:rPr lang="ru-RU" sz="3200" smtClean="0"/>
              <a:t>Сельский социальный центр в Сассо д Омброне</a:t>
            </a:r>
          </a:p>
        </p:txBody>
      </p:sp>
      <p:sp>
        <p:nvSpPr>
          <p:cNvPr id="33794" name="Rectangle 4"/>
          <p:cNvSpPr>
            <a:spLocks noGrp="1"/>
          </p:cNvSpPr>
          <p:nvPr>
            <p:ph type="body" sz="half" idx="4294967295"/>
          </p:nvPr>
        </p:nvSpPr>
        <p:spPr>
          <a:xfrm>
            <a:off x="179388" y="404813"/>
            <a:ext cx="8569325" cy="3168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400" b="1" smtClean="0"/>
              <a:t>Центр находится в горной местности от 350 до 800 м над уровнем моря. В живописном районе горы Амиата, здесь используется эффект геотермической энергии. Местность богата лесными массивами дикорастущих пищевых каштанов. Направление – производство каштановой муки, оливкового масла и вина. Туристичесие пути.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/>
              <a:t>Сельский Социальный центр получил финансирование по линии </a:t>
            </a:r>
            <a:r>
              <a:rPr lang="ro-RO" sz="1400" b="1" smtClean="0"/>
              <a:t>LEADER</a:t>
            </a:r>
            <a:r>
              <a:rPr lang="ru-RU" sz="1400" b="1" smtClean="0"/>
              <a:t>. Подготовлено помещение, которое используется для нужд сообщества, а на 2 этаже расположено социальное жилье. Оно предоставляется социально уязвимым, многодетным семьям, беженцам, мигрантам за низкую плату. Так же сельский социальный центр ведет работу по поддержке местных производителей. При его содействии в конце 90-х годов они получили марку </a:t>
            </a:r>
            <a:r>
              <a:rPr lang="ro-RO" sz="1400" b="1" smtClean="0"/>
              <a:t>DOC </a:t>
            </a:r>
            <a:r>
              <a:rPr lang="ru-RU" sz="1400" b="1" smtClean="0"/>
              <a:t>– вино с защищенным местом происхождения. В связи с высоким уровнем миграции произошел отток населения. При поддержке центра в местности реализуются проекты, направленные на сельскохозяйственное развитие и социальную сферу, что помогло удержать людей и снизить миграцию в отдаленных местностях региона, которые без совместных действий и поддержки центра не смогли бы решить проблему.</a:t>
            </a:r>
          </a:p>
        </p:txBody>
      </p:sp>
      <p:pic>
        <p:nvPicPr>
          <p:cNvPr id="33795" name="Picture 6" descr="20170703_1117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573463"/>
            <a:ext cx="525621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20170703_121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3330575"/>
            <a:ext cx="19843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188913"/>
            <a:ext cx="8507412" cy="503237"/>
          </a:xfrm>
        </p:spPr>
        <p:txBody>
          <a:bodyPr anchor="ctr"/>
          <a:lstStyle/>
          <a:p>
            <a:pPr eaLnBrk="1" hangingPunct="1"/>
            <a:r>
              <a:rPr lang="ru-RU" sz="3200" smtClean="0"/>
              <a:t>Сельский социальный центр в Сассо д Омброне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4294967295"/>
          </p:nvPr>
        </p:nvSpPr>
        <p:spPr>
          <a:xfrm>
            <a:off x="0" y="908050"/>
            <a:ext cx="6227763" cy="25939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smtClean="0"/>
              <a:t>Работа в МИГ помогла создать условия для поддержки местных производителей в отдаленных местностях, в том числе марку местного вина </a:t>
            </a:r>
            <a:r>
              <a:rPr lang="ro-RO" sz="1600" smtClean="0"/>
              <a:t>MONTECUCCO</a:t>
            </a:r>
            <a:r>
              <a:rPr lang="en-US" sz="1600" smtClean="0"/>
              <a:t> </a:t>
            </a:r>
            <a:r>
              <a:rPr lang="ru-RU" sz="1600" smtClean="0"/>
              <a:t>и других производимых продуктов: оливковое масло, грибы, выпечка из муки каштанов, древесина и древесный уголь и др. Что позволило продавать товар по более высокой цене. И конечно же туризм, экологические тропы, экологическое производство. В качестве символа местные жители выбрали каштан. Центр создан через финансирование </a:t>
            </a:r>
            <a:r>
              <a:rPr lang="ro-RO" sz="1600" smtClean="0"/>
              <a:t>LEADER</a:t>
            </a:r>
            <a:r>
              <a:rPr lang="ru-RU" sz="1600" smtClean="0"/>
              <a:t>, софинансирован обществом здравоохранения Италии.</a:t>
            </a:r>
          </a:p>
        </p:txBody>
      </p:sp>
      <p:pic>
        <p:nvPicPr>
          <p:cNvPr id="34819" name="Picture 4" descr="20170703_1209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57563"/>
            <a:ext cx="5616575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 descr="20170703_1201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1268413"/>
            <a:ext cx="283686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49275"/>
          </a:xfrm>
        </p:spPr>
        <p:txBody>
          <a:bodyPr anchor="ctr"/>
          <a:lstStyle/>
          <a:p>
            <a:pPr eaLnBrk="1" hangingPunct="1"/>
            <a:r>
              <a:rPr lang="ru-RU" sz="3200" smtClean="0"/>
              <a:t>Ассоциации производителей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>
          <a:xfrm>
            <a:off x="0" y="549275"/>
            <a:ext cx="5219700" cy="6308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Для оказания помощи производителям с\х продукции в продвижении их марки и их продукции создаются ассоциации производителей торговых марок. Ассоциация дает возможность сертификации продукта. Создается за счет внешнего финансирования и собственных вкладов предприятий – участников. Продвижение – главная функция Ассоциации. Возникла с обращения местных производителей в ОМПУ с просьбой организовать ассоциацию. Совместными усилиями производителей+ОМПУ+объединение горных коммун. Проведена работа в местностях с гражданами, которых необходимо было заинтересовать и привлечь. Привлечь производителей регистрировать свою продукцию под общей торговой маркой.  </a:t>
            </a:r>
          </a:p>
        </p:txBody>
      </p:sp>
      <p:pic>
        <p:nvPicPr>
          <p:cNvPr id="35843" name="Picture 4" descr="20170703_1041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836613"/>
            <a:ext cx="3240087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3686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714875" y="4225925"/>
            <a:ext cx="4321175" cy="2430463"/>
          </a:xfrm>
        </p:spPr>
      </p:pic>
      <p:sp>
        <p:nvSpPr>
          <p:cNvPr id="12" name="Содержимое 10"/>
          <p:cNvSpPr txBox="1">
            <a:spLocks/>
          </p:cNvSpPr>
          <p:nvPr/>
        </p:nvSpPr>
        <p:spPr>
          <a:xfrm>
            <a:off x="250825" y="2276475"/>
            <a:ext cx="360045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>
              <a:latin typeface="Calibri Light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dirty="0">
              <a:latin typeface="Calibri Light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Calibri Light" pitchFamily="34" charset="0"/>
            </a:endParaRPr>
          </a:p>
        </p:txBody>
      </p:sp>
      <p:pic>
        <p:nvPicPr>
          <p:cNvPr id="36871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5825" y="1325563"/>
            <a:ext cx="4316413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4225925"/>
            <a:ext cx="4321175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Rectangle 4"/>
          <p:cNvSpPr>
            <a:spLocks noChangeArrowheads="1"/>
          </p:cNvSpPr>
          <p:nvPr/>
        </p:nvSpPr>
        <p:spPr bwMode="auto">
          <a:xfrm>
            <a:off x="287338" y="2012950"/>
            <a:ext cx="4572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Семейная ферма Салустри </a:t>
            </a:r>
            <a:r>
              <a:rPr lang="ru-RU" sz="2000">
                <a:latin typeface="Calibri" pitchFamily="34" charset="0"/>
              </a:rPr>
              <a:t>в Поджи дель Сассо (Гроссето): сельскохозяйственные продукты /оливковое масло /вино /сельский туризм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>
          <a:xfrm>
            <a:off x="107950" y="188913"/>
            <a:ext cx="8507413" cy="490537"/>
          </a:xfrm>
        </p:spPr>
        <p:txBody>
          <a:bodyPr anchor="ctr"/>
          <a:lstStyle/>
          <a:p>
            <a:pPr algn="ctr" eaLnBrk="1" hangingPunct="1"/>
            <a:r>
              <a:rPr lang="ru-RU" sz="4000" smtClean="0"/>
              <a:t>Семейная ферма  «Салустри»</a:t>
            </a:r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836613"/>
            <a:ext cx="5545137" cy="2952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400" b="1" smtClean="0"/>
              <a:t>Еще один член МИГа – семейная ферма «Салустри», в которой работает 10 человек, 116 га земли. Производят вино, в т.ч. Из местных сортов , с маркой </a:t>
            </a:r>
            <a:r>
              <a:rPr lang="ro-RO" sz="1400" b="1" smtClean="0"/>
              <a:t>DOCG</a:t>
            </a:r>
            <a:r>
              <a:rPr lang="ru-RU" sz="1400" b="1" smtClean="0"/>
              <a:t> (район Мнтекукко) и оливковое масло экстракласса марки </a:t>
            </a:r>
            <a:r>
              <a:rPr lang="ro-RO" sz="1400" b="1" smtClean="0"/>
              <a:t>IGP </a:t>
            </a:r>
            <a:r>
              <a:rPr lang="ru-RU" sz="1400" b="1" smtClean="0"/>
              <a:t>и</a:t>
            </a:r>
            <a:r>
              <a:rPr lang="ro-RO" sz="1400" b="1" smtClean="0"/>
              <a:t> DOP</a:t>
            </a:r>
            <a:r>
              <a:rPr lang="ru-RU" sz="1400" b="1" smtClean="0"/>
              <a:t>. Также предприятие развивает агротуризм, имеет небольшой отель для проживания и бассейн. Предприятие включено в винный маршрут Монтекукко. Проводятся дегустации вин. 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/>
              <a:t>Что дает марка продукту: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/>
              <a:t>Более высокая цена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/>
              <a:t>Выход на европейское финансирование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/>
              <a:t>Имидж местности</a:t>
            </a:r>
          </a:p>
          <a:p>
            <a:pPr eaLnBrk="1" hangingPunct="1">
              <a:lnSpc>
                <a:spcPct val="80000"/>
              </a:lnSpc>
            </a:pPr>
            <a:r>
              <a:rPr lang="ru-RU" sz="1400" b="1" smtClean="0"/>
              <a:t>Привлечение туристов</a:t>
            </a:r>
          </a:p>
        </p:txBody>
      </p:sp>
      <p:pic>
        <p:nvPicPr>
          <p:cNvPr id="37891" name="Picture 4" descr="20170703_1329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981075"/>
            <a:ext cx="3052763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20170703_1340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16338"/>
            <a:ext cx="495141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3891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23850" y="1593850"/>
            <a:ext cx="3816350" cy="2146300"/>
          </a:xfrm>
        </p:spPr>
      </p:pic>
      <p:sp>
        <p:nvSpPr>
          <p:cNvPr id="12" name="Содержимое 10"/>
          <p:cNvSpPr txBox="1">
            <a:spLocks/>
          </p:cNvSpPr>
          <p:nvPr/>
        </p:nvSpPr>
        <p:spPr>
          <a:xfrm>
            <a:off x="250825" y="2276475"/>
            <a:ext cx="360045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>
              <a:latin typeface="Calibri Light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dirty="0">
              <a:latin typeface="Calibri Light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Calibri Light" pitchFamily="34" charset="0"/>
            </a:endParaRPr>
          </a:p>
        </p:txBody>
      </p:sp>
      <p:pic>
        <p:nvPicPr>
          <p:cNvPr id="38919" name="Picture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0738" y="1784350"/>
            <a:ext cx="4176712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7538" y="4025900"/>
            <a:ext cx="45831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4"/>
          <p:cNvPicPr>
            <a:picLocks noChangeAspect="1"/>
          </p:cNvPicPr>
          <p:nvPr/>
        </p:nvPicPr>
        <p:blipFill>
          <a:blip r:embed="rId8"/>
          <a:srcRect l="7875" r="7077"/>
          <a:stretch>
            <a:fillRect/>
          </a:stretch>
        </p:blipFill>
        <p:spPr bwMode="auto">
          <a:xfrm>
            <a:off x="250825" y="4097338"/>
            <a:ext cx="38893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812088" cy="908050"/>
          </a:xfrm>
        </p:spPr>
        <p:txBody>
          <a:bodyPr anchor="ctr"/>
          <a:lstStyle/>
          <a:p>
            <a:pPr eaLnBrk="1" hangingPunct="1"/>
            <a:r>
              <a:rPr lang="ru-RU" sz="3200" b="1" smtClean="0"/>
              <a:t>Семейная ферма «Ле Калле» в районе Поджи дель Сассо</a:t>
            </a:r>
          </a:p>
        </p:txBody>
      </p:sp>
      <p:sp>
        <p:nvSpPr>
          <p:cNvPr id="39938" name="Rectangle 3"/>
          <p:cNvSpPr>
            <a:spLocks noGrp="1"/>
          </p:cNvSpPr>
          <p:nvPr>
            <p:ph type="body" idx="4294967295"/>
          </p:nvPr>
        </p:nvSpPr>
        <p:spPr>
          <a:xfrm>
            <a:off x="0" y="908050"/>
            <a:ext cx="4427538" cy="25923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smtClean="0"/>
              <a:t>Бесприбыльное биологическое предприятие. Занимается  преимущественно виноградарством и виноделием вино под маркой </a:t>
            </a:r>
            <a:r>
              <a:rPr lang="ro-RO" sz="1600" smtClean="0"/>
              <a:t>DOCG</a:t>
            </a:r>
            <a:r>
              <a:rPr lang="ru-RU" sz="1600" smtClean="0"/>
              <a:t>., производит зерновые и занимается овцеводством.</a:t>
            </a:r>
            <a:r>
              <a:rPr lang="ro-RO" sz="1600" smtClean="0"/>
              <a:t> </a:t>
            </a:r>
            <a:r>
              <a:rPr lang="ru-RU" sz="1600" smtClean="0"/>
              <a:t>Марка </a:t>
            </a:r>
            <a:r>
              <a:rPr lang="ro-RO" sz="1600" smtClean="0"/>
              <a:t>DOCG </a:t>
            </a:r>
            <a:r>
              <a:rPr lang="ru-RU" sz="1600" smtClean="0"/>
              <a:t>является международной (марка подлинного гарантированного географического происхождения). Биологически чистая продукция привлекает туристов и покупателей. Развит агротуризм.</a:t>
            </a:r>
          </a:p>
        </p:txBody>
      </p:sp>
      <p:pic>
        <p:nvPicPr>
          <p:cNvPr id="39939" name="Picture 4" descr="20170703_1439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73463"/>
            <a:ext cx="5167312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20170703_1458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0238" y="549275"/>
            <a:ext cx="324008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4096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Содержимое 10"/>
          <p:cNvSpPr txBox="1">
            <a:spLocks/>
          </p:cNvSpPr>
          <p:nvPr/>
        </p:nvSpPr>
        <p:spPr bwMode="auto">
          <a:xfrm>
            <a:off x="254000" y="1924050"/>
            <a:ext cx="4318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2000" b="1">
                <a:solidFill>
                  <a:srgbClr val="FF0000"/>
                </a:solidFill>
                <a:latin typeface="Calibri Light"/>
              </a:rPr>
              <a:t>Погребок «Колле Массари»</a:t>
            </a:r>
          </a:p>
          <a:p>
            <a:pPr marL="342900" indent="-342900">
              <a:spcBef>
                <a:spcPct val="20000"/>
              </a:spcBef>
            </a:pPr>
            <a:r>
              <a:rPr lang="ru-RU" sz="2000" b="1">
                <a:latin typeface="Calibri Light"/>
              </a:rPr>
              <a:t>(вино, масло, агротуризм) и</a:t>
            </a:r>
          </a:p>
          <a:p>
            <a:pPr marL="342900" indent="-342900">
              <a:spcBef>
                <a:spcPct val="20000"/>
              </a:spcBef>
            </a:pPr>
            <a:r>
              <a:rPr lang="ru-RU" sz="2000" b="1">
                <a:latin typeface="Calibri Light"/>
              </a:rPr>
              <a:t>Музыкального зала на винограднике</a:t>
            </a:r>
            <a:endParaRPr lang="ru-RU" sz="3200" b="1">
              <a:latin typeface="Calibri Light"/>
            </a:endParaRPr>
          </a:p>
        </p:txBody>
      </p:sp>
      <p:pic>
        <p:nvPicPr>
          <p:cNvPr id="40966" name="Picture 2"/>
          <p:cNvPicPr>
            <a:picLocks noChangeAspect="1"/>
          </p:cNvPicPr>
          <p:nvPr/>
        </p:nvPicPr>
        <p:blipFill>
          <a:blip r:embed="rId5"/>
          <a:srcRect l="10226"/>
          <a:stretch>
            <a:fillRect/>
          </a:stretch>
        </p:blipFill>
        <p:spPr bwMode="auto">
          <a:xfrm>
            <a:off x="222250" y="4159250"/>
            <a:ext cx="41052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25" y="4291013"/>
            <a:ext cx="4335463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7"/>
          <a:srcRect/>
          <a:stretch>
            <a:fillRect/>
          </a:stretch>
        </p:blipFill>
        <p:spPr>
          <a:xfrm>
            <a:off x="4770438" y="1336675"/>
            <a:ext cx="4160837" cy="2339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631825"/>
          </a:xfrm>
        </p:spPr>
        <p:txBody>
          <a:bodyPr anchor="ctr"/>
          <a:lstStyle/>
          <a:p>
            <a:pPr eaLnBrk="1" hangingPunct="1"/>
            <a:r>
              <a:rPr lang="ru-RU" sz="4000" smtClean="0"/>
              <a:t>Усадьба Кастелло Коле Массари</a:t>
            </a:r>
          </a:p>
        </p:txBody>
      </p:sp>
      <p:sp>
        <p:nvSpPr>
          <p:cNvPr id="4198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052513"/>
            <a:ext cx="8229600" cy="22320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/>
              <a:t>Расположена у подножия горы Монте Амиата в местности, хорошо продуваемой ветрами и хорошим климатом. Общая площадь 1200 га, из которых 110 – виноградники.  Высокошамбовая кордонная система формирования куста и благоприятные условия позволяют собирать урожай около 6 тонн с 1 га. Уборка идет ручным методом. Биологический метод выращивания. Культивируют как европейские гибриды, так и старые местные сорта, которые более выносливы перед различными болезнями.</a:t>
            </a:r>
          </a:p>
        </p:txBody>
      </p:sp>
      <p:pic>
        <p:nvPicPr>
          <p:cNvPr id="41987" name="Picture 4" descr="20170703_180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87750"/>
            <a:ext cx="5815012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 descr="20170703_1816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9925" y="3068638"/>
            <a:ext cx="46640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560387"/>
          </a:xfrm>
        </p:spPr>
        <p:txBody>
          <a:bodyPr anchor="ctr"/>
          <a:lstStyle/>
          <a:p>
            <a:pPr eaLnBrk="1" hangingPunct="1"/>
            <a:r>
              <a:rPr lang="ru-RU" sz="4000" smtClean="0"/>
              <a:t>Усадьба Кастелло Коле Массари</a:t>
            </a:r>
          </a:p>
        </p:txBody>
      </p:sp>
      <p:sp>
        <p:nvSpPr>
          <p:cNvPr id="4301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052513"/>
            <a:ext cx="8229600" cy="2663825"/>
          </a:xfrm>
        </p:spPr>
        <p:txBody>
          <a:bodyPr/>
          <a:lstStyle/>
          <a:p>
            <a:pPr eaLnBrk="1" hangingPunct="1"/>
            <a:r>
              <a:rPr lang="ru-RU" sz="2400" smtClean="0"/>
              <a:t>Само производство вырублено в скале, что позволяет не портить внешний природный ландшафт и не нарушать экологию. Трехуровневый завод по переработке и дегустационный зал. На поверхности кроме дегустационного зала практически ничего не видно. </a:t>
            </a:r>
          </a:p>
        </p:txBody>
      </p:sp>
      <p:pic>
        <p:nvPicPr>
          <p:cNvPr id="43011" name="Picture 4" descr="20170703_1802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292600"/>
            <a:ext cx="3941762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 descr="20170703_182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5613" y="3284538"/>
            <a:ext cx="48783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>
          <a:xfrm>
            <a:off x="471488" y="352425"/>
            <a:ext cx="8215312" cy="749300"/>
          </a:xfrm>
        </p:spPr>
        <p:txBody>
          <a:bodyPr anchor="ctr"/>
          <a:lstStyle/>
          <a:p>
            <a:pPr eaLnBrk="1" hangingPunct="1"/>
            <a:r>
              <a:rPr lang="ru-RU" smtClean="0"/>
              <a:t>Италия – страна контрастов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908050"/>
            <a:ext cx="8229600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smtClean="0"/>
              <a:t>Столица - Рим </a:t>
            </a:r>
            <a:br>
              <a:rPr lang="ru-RU" sz="1600" smtClean="0"/>
            </a:br>
            <a:r>
              <a:rPr lang="ru-RU" sz="1600" smtClean="0"/>
              <a:t>Язык - итальянский </a:t>
            </a:r>
            <a:br>
              <a:rPr lang="ru-RU" sz="1600" smtClean="0"/>
            </a:br>
            <a:r>
              <a:rPr lang="ru-RU" sz="1600" smtClean="0"/>
              <a:t>Население - 60 млн. </a:t>
            </a:r>
            <a:br>
              <a:rPr lang="ru-RU" sz="1600" smtClean="0"/>
            </a:br>
            <a:r>
              <a:rPr lang="ru-RU" sz="1600" smtClean="0"/>
              <a:t>Религия - католицизм 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b="1" smtClean="0"/>
              <a:t>Италия</a:t>
            </a:r>
            <a:r>
              <a:rPr lang="ru-RU" sz="1600" smtClean="0"/>
              <a:t> - Итальянская республика, государство, расположенное на юге Европы в Центральной части средиземноморья, занимает Апеннинский полуостров, острова: Сицилию, Сардинию и другие мелкие острова. Берега Италии омывают воды 5 морей: на западе - Лигурийское и Тирренское, на востоке - Адриатическое, на юге Ионическое и Средиземное. Главные реки - По и Тибр. Италия преимущественно горная страна: на севере - южные склоны Альп, где находится самая высокая гора Европы Монблан (4807 м); южнее - Паданская равнина, на полуострове - горы Апеннины (наивысшая точка горы Корно 2914 м). На территории Италии находятся 2 действующих вулкана Европы - Везувий и Этна. На севере Италия граничит с Францией, Швейцарией, Австрией, на северо-востоке со Словенией. На территории Италии находятся два крошечных государства Ватикан и Республика Сан-Марино. Население - около 60 млн человек. Свыше 60% - городское население. Столица - Рим. Глава государства - президент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Провинция Тоскана расположена в основном в горно-холмистой местности.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Почвы бурые, благоприятные для выращивания виноградников, садов и овощей.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Климат в центральных областях Апеннинского полуострова субтропический, с жарким (от +24-27°С на севере до +26-32°С на юге) летом и теплой (в среднем не ниже +5°С) зимой.  в летний период более засушливый, чем в зимний.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415925"/>
          </a:xfrm>
        </p:spPr>
        <p:txBody>
          <a:bodyPr anchor="ctr"/>
          <a:lstStyle/>
          <a:p>
            <a:pPr eaLnBrk="1" hangingPunct="1"/>
            <a:r>
              <a:rPr lang="ru-RU" sz="4000" smtClean="0"/>
              <a:t>Усадьба Кастелло Коле Массари</a:t>
            </a:r>
          </a:p>
        </p:txBody>
      </p:sp>
      <p:sp>
        <p:nvSpPr>
          <p:cNvPr id="4403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908050"/>
            <a:ext cx="4330700" cy="52181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Как бы подчеркивая органичность существования природы и человека на полях усадьбы построен большой концертный зал,  так же вырубленный внутри скалы, что придает музыке необычное звучание.  На его сцене выступают мировые знаменитости. </a:t>
            </a:r>
          </a:p>
        </p:txBody>
      </p:sp>
      <p:pic>
        <p:nvPicPr>
          <p:cNvPr id="44035" name="Picture 4" descr="20170703_1934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981075"/>
            <a:ext cx="311785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4505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0" y="4214813"/>
            <a:ext cx="4297363" cy="2416175"/>
          </a:xfrm>
        </p:spPr>
      </p:pic>
      <p:sp>
        <p:nvSpPr>
          <p:cNvPr id="12" name="Содержимое 10"/>
          <p:cNvSpPr txBox="1">
            <a:spLocks/>
          </p:cNvSpPr>
          <p:nvPr/>
        </p:nvSpPr>
        <p:spPr>
          <a:xfrm>
            <a:off x="250825" y="2276475"/>
            <a:ext cx="360045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>
              <a:latin typeface="Calibri Light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dirty="0">
              <a:latin typeface="Calibri Light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Calibri Light" pitchFamily="34" charset="0"/>
            </a:endParaRPr>
          </a:p>
        </p:txBody>
      </p:sp>
      <p:pic>
        <p:nvPicPr>
          <p:cNvPr id="45063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550" y="3821113"/>
            <a:ext cx="317658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Rectangle 3"/>
          <p:cNvSpPr>
            <a:spLocks noChangeArrowheads="1"/>
          </p:cNvSpPr>
          <p:nvPr/>
        </p:nvSpPr>
        <p:spPr bwMode="auto">
          <a:xfrm>
            <a:off x="300038" y="1897063"/>
            <a:ext cx="384016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Монастырская ферма «SILOE» </a:t>
            </a:r>
            <a:r>
              <a:rPr lang="ru-RU" sz="2000">
                <a:latin typeface="Calibri" pitchFamily="34" charset="0"/>
              </a:rPr>
              <a:t>в Поджи дель Сассо (Гроссето): производство меда, острого перца чили, пасты, шафрана, оливкового масла, вина, и т.д. </a:t>
            </a:r>
          </a:p>
        </p:txBody>
      </p:sp>
      <p:pic>
        <p:nvPicPr>
          <p:cNvPr id="45065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43425" y="1389063"/>
            <a:ext cx="4325938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65175"/>
          </a:xfrm>
        </p:spPr>
        <p:txBody>
          <a:bodyPr anchor="ctr"/>
          <a:lstStyle/>
          <a:p>
            <a:pPr eaLnBrk="1" hangingPunct="1"/>
            <a:r>
              <a:rPr lang="ru-RU" smtClean="0"/>
              <a:t>Монастырская ферма «Силое»</a:t>
            </a:r>
          </a:p>
        </p:txBody>
      </p:sp>
      <p:sp>
        <p:nvSpPr>
          <p:cNvPr id="46082" name="Rectangle 3"/>
          <p:cNvSpPr>
            <a:spLocks noGrp="1"/>
          </p:cNvSpPr>
          <p:nvPr>
            <p:ph type="body" idx="4294967295"/>
          </p:nvPr>
        </p:nvSpPr>
        <p:spPr>
          <a:xfrm>
            <a:off x="2916238" y="765175"/>
            <a:ext cx="5770562" cy="60928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Это современный монастырь, который еще строится. Братство занимается выращиванием биологической продукции. Продает ее на местных рынках. Имеют 20 га оливковых рощь, 10 га виноградник и огород. Поддерживают местный старинный сорт винограда Чинеджора, который сейчас почти нигде не культивируется. Обрабатывают поля и рощи, которые раньше были заброшены. Выращивают шафран, который в готовом виде стоит 30 тыс евро за 1 кг. Черный горох, содержащий очень высокий уровень железа. В Италии его больше нигде не выращивают. Продукцию продают в специальных биомагазинах, которые имеются в некоторых городах в Италии.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(На фото Распятие Христа в современном понимании художника)</a:t>
            </a:r>
          </a:p>
        </p:txBody>
      </p:sp>
      <p:pic>
        <p:nvPicPr>
          <p:cNvPr id="46083" name="Picture 4" descr="20170703_1228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1052513"/>
            <a:ext cx="30384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274638"/>
            <a:ext cx="8507412" cy="274637"/>
          </a:xfrm>
        </p:spPr>
        <p:txBody>
          <a:bodyPr anchor="ctr"/>
          <a:lstStyle/>
          <a:p>
            <a:pPr eaLnBrk="1" hangingPunct="1"/>
            <a:r>
              <a:rPr lang="ru-RU" sz="4000" smtClean="0"/>
              <a:t>Монастырская ферма «Силое»</a:t>
            </a:r>
          </a:p>
        </p:txBody>
      </p:sp>
      <p:sp>
        <p:nvSpPr>
          <p:cNvPr id="47106" name="Rectangle 5"/>
          <p:cNvSpPr>
            <a:spLocks noGrp="1"/>
          </p:cNvSpPr>
          <p:nvPr>
            <p:ph type="body" sz="half" idx="4294967295"/>
          </p:nvPr>
        </p:nvSpPr>
        <p:spPr>
          <a:xfrm>
            <a:off x="0" y="1600200"/>
            <a:ext cx="4495800" cy="4525963"/>
          </a:xfrm>
        </p:spPr>
        <p:txBody>
          <a:bodyPr/>
          <a:lstStyle/>
          <a:p>
            <a:pPr eaLnBrk="1" hangingPunct="1"/>
            <a:endParaRPr lang="ru-RU" sz="2400" smtClean="0"/>
          </a:p>
          <a:p>
            <a:pPr eaLnBrk="1" hangingPunct="1"/>
            <a:endParaRPr lang="ru-RU" sz="2400" smtClean="0"/>
          </a:p>
          <a:p>
            <a:pPr eaLnBrk="1" hangingPunct="1"/>
            <a:endParaRPr lang="ru-RU" sz="2400" smtClean="0"/>
          </a:p>
          <a:p>
            <a:pPr eaLnBrk="1" hangingPunct="1"/>
            <a:endParaRPr lang="ru-RU" sz="2400" smtClean="0"/>
          </a:p>
          <a:p>
            <a:pPr eaLnBrk="1" hangingPunct="1"/>
            <a:endParaRPr lang="ru-RU" sz="2400" smtClean="0"/>
          </a:p>
          <a:p>
            <a:pPr eaLnBrk="1" hangingPunct="1"/>
            <a:r>
              <a:rPr lang="ru-RU" sz="2400" smtClean="0"/>
              <a:t>Презентация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/>
              <a:t>продуктов (стара-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/>
              <a:t>ются выращивать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/>
              <a:t>только старинные сорта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smtClean="0"/>
              <a:t>Культур)</a:t>
            </a:r>
          </a:p>
          <a:p>
            <a:pPr eaLnBrk="1" hangingPunct="1"/>
            <a:endParaRPr lang="ru-RU" sz="2400" smtClean="0"/>
          </a:p>
        </p:txBody>
      </p:sp>
      <p:sp>
        <p:nvSpPr>
          <p:cNvPr id="47107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495800" cy="4525963"/>
          </a:xfrm>
        </p:spPr>
        <p:txBody>
          <a:bodyPr/>
          <a:lstStyle/>
          <a:p>
            <a:pPr eaLnBrk="1" hangingPunct="1"/>
            <a:r>
              <a:rPr lang="ru-RU" sz="2000" smtClean="0"/>
              <a:t>            </a:t>
            </a:r>
          </a:p>
          <a:p>
            <a:pPr eaLnBrk="1" hangingPunct="1"/>
            <a:endParaRPr lang="ru-RU" sz="2000" smtClean="0"/>
          </a:p>
          <a:p>
            <a:pPr eaLnBrk="1" hangingPunct="1"/>
            <a:r>
              <a:rPr lang="ru-RU" sz="2000" smtClean="0"/>
              <a:t>            Семь                   			добродетелей</a:t>
            </a:r>
          </a:p>
        </p:txBody>
      </p:sp>
      <p:pic>
        <p:nvPicPr>
          <p:cNvPr id="47108" name="Picture 4" descr="20170703_1237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5832475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7" descr="20170703_13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3668713"/>
            <a:ext cx="56705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4813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одержимое 10"/>
          <p:cNvSpPr txBox="1">
            <a:spLocks/>
          </p:cNvSpPr>
          <p:nvPr/>
        </p:nvSpPr>
        <p:spPr>
          <a:xfrm>
            <a:off x="250825" y="2276475"/>
            <a:ext cx="360045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>
              <a:latin typeface="Calibri Light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dirty="0">
              <a:latin typeface="Calibri Light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Calibri Light" pitchFamily="34" charset="0"/>
            </a:endParaRPr>
          </a:p>
        </p:txBody>
      </p:sp>
      <p:sp>
        <p:nvSpPr>
          <p:cNvPr id="48134" name="Rectangle 2"/>
          <p:cNvSpPr>
            <a:spLocks noChangeArrowheads="1"/>
          </p:cNvSpPr>
          <p:nvPr/>
        </p:nvSpPr>
        <p:spPr bwMode="auto">
          <a:xfrm>
            <a:off x="427038" y="1754188"/>
            <a:ext cx="32496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Консорциум по защите вин Монтекукко, </a:t>
            </a:r>
            <a:r>
              <a:rPr lang="ru-RU" sz="2000">
                <a:latin typeface="Calibri" pitchFamily="34" charset="0"/>
              </a:rPr>
              <a:t>продвижение вин под общей торговой маркой</a:t>
            </a:r>
          </a:p>
        </p:txBody>
      </p:sp>
      <p:pic>
        <p:nvPicPr>
          <p:cNvPr id="48135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300" y="3878263"/>
            <a:ext cx="4829175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4052888" y="1246188"/>
            <a:ext cx="4808537" cy="2703512"/>
          </a:xfrm>
        </p:spPr>
      </p:pic>
      <p:pic>
        <p:nvPicPr>
          <p:cNvPr id="48137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3113" y="3644900"/>
            <a:ext cx="1792287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0"/>
            <a:ext cx="8640762" cy="981075"/>
          </a:xfrm>
        </p:spPr>
        <p:txBody>
          <a:bodyPr anchor="ctr"/>
          <a:lstStyle/>
          <a:p>
            <a:pPr eaLnBrk="1" hangingPunct="1"/>
            <a:r>
              <a:rPr lang="ru-RU" sz="4000" b="1" smtClean="0"/>
              <a:t>Консорциум по защите вин Монтекукко</a:t>
            </a:r>
          </a:p>
        </p:txBody>
      </p:sp>
      <p:sp>
        <p:nvSpPr>
          <p:cNvPr id="4915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981075"/>
            <a:ext cx="8229600" cy="5543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/>
              <a:t>В 2000 году группа молодых аграриев пришла к идее создания консорциума по защите вин Монтекукко. Они считали, что только общими усилиями можно добиться настоящего роста. Всего 100 членов, из которых 70-75 мелкие предприятия. Консорциум заботится о том, что бы снизить финансовую нагрузку на производителя, ищет для мелких предприятий дополнительное финансирование, в т.ч. Из Евросоюза. Контролирует через внешних экспертов качество вина и продвигает его на рынке</a:t>
            </a:r>
            <a:r>
              <a:rPr lang="en-US" sz="1800" smtClean="0"/>
              <a:t> </a:t>
            </a:r>
            <a:r>
              <a:rPr lang="ru-RU" sz="1800" smtClean="0"/>
              <a:t>через торговую марку. Т.к. консорциум имеет ориентацию на виноделие, в настоящее время он работает над расширением рынка. В т.ч. На международном уровне. Это происходит например через участие в различных больших предприятиях, в т.ч. Рекламных, куда съезжаются 10-ки импортеров. Более 50% продукции ориентировано на внешний рынок.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Важно, что они представляют регион единым фронтом, под единой маркой и хорошего качества.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Так же очень важно, что вино этой марки биологическое. Что повышает его стоимость.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Имеется большая связь с ассоциациями совинье, что так же помогает продвижению.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Помогают производителям покупать с\х технику по более низким ценам, софинансируют с помощью проектов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6346825" cy="981075"/>
          </a:xfrm>
        </p:spPr>
        <p:txBody>
          <a:bodyPr anchor="ctr"/>
          <a:lstStyle/>
          <a:p>
            <a:pPr eaLnBrk="1" hangingPunct="1"/>
            <a:r>
              <a:rPr lang="ru-RU" sz="4000" b="1" smtClean="0"/>
              <a:t>Консорциум по защите вин Монтекукко</a:t>
            </a:r>
          </a:p>
        </p:txBody>
      </p:sp>
      <p:sp>
        <p:nvSpPr>
          <p:cNvPr id="50178" name="Rectangle 3"/>
          <p:cNvSpPr>
            <a:spLocks noGrp="1"/>
          </p:cNvSpPr>
          <p:nvPr>
            <p:ph type="body" idx="4294967295"/>
          </p:nvPr>
        </p:nvSpPr>
        <p:spPr>
          <a:xfrm>
            <a:off x="5724525" y="549275"/>
            <a:ext cx="2962275" cy="60483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/>
              <a:t>Территория Монтекукко – очень маленький регион, в связи с чем требовалось приложить большие усилия для продвижения марки.  В этом помогают налаженные связи Консорциюма.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Цель – оказание содействия в продвижении предприятий даже с самым маленьким производством в маленьких слабых местностях и создание для всех равных возможностей и условий для социального развития.</a:t>
            </a:r>
          </a:p>
        </p:txBody>
      </p:sp>
      <p:pic>
        <p:nvPicPr>
          <p:cNvPr id="50179" name="Picture 5" descr="20170703_170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565150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 descr="20170703_1701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305300"/>
            <a:ext cx="45370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5120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652963" y="1319213"/>
            <a:ext cx="4271962" cy="2403475"/>
          </a:xfrm>
        </p:spPr>
      </p:pic>
      <p:sp>
        <p:nvSpPr>
          <p:cNvPr id="12" name="Содержимое 10"/>
          <p:cNvSpPr txBox="1">
            <a:spLocks/>
          </p:cNvSpPr>
          <p:nvPr/>
        </p:nvSpPr>
        <p:spPr>
          <a:xfrm>
            <a:off x="250825" y="2270125"/>
            <a:ext cx="360045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>
              <a:latin typeface="Calibri Light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dirty="0">
              <a:latin typeface="Calibri Light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Calibri Light" pitchFamily="34" charset="0"/>
            </a:endParaRPr>
          </a:p>
        </p:txBody>
      </p:sp>
      <p:sp>
        <p:nvSpPr>
          <p:cNvPr id="51207" name="Rectangle 1"/>
          <p:cNvSpPr>
            <a:spLocks noChangeArrowheads="1"/>
          </p:cNvSpPr>
          <p:nvPr/>
        </p:nvSpPr>
        <p:spPr bwMode="auto">
          <a:xfrm>
            <a:off x="395288" y="1952625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Союз горных муниципалитетов</a:t>
            </a:r>
            <a:r>
              <a:rPr lang="ru-RU" sz="2000">
                <a:latin typeface="Calibri" pitchFamily="34" charset="0"/>
              </a:rPr>
              <a:t>, </a:t>
            </a:r>
          </a:p>
          <a:p>
            <a:r>
              <a:rPr lang="ru-RU" sz="2000">
                <a:latin typeface="Calibri" pitchFamily="34" charset="0"/>
              </a:rPr>
              <a:t>член МИГа</a:t>
            </a:r>
          </a:p>
          <a:p>
            <a:r>
              <a:rPr lang="ru-RU" sz="2000">
                <a:latin typeface="Calibri" pitchFamily="34" charset="0"/>
              </a:rPr>
              <a:t>Встреча с Мэром Гроссето.</a:t>
            </a:r>
          </a:p>
        </p:txBody>
      </p:sp>
      <p:pic>
        <p:nvPicPr>
          <p:cNvPr id="51208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3914775"/>
            <a:ext cx="4271963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52963" y="3914775"/>
            <a:ext cx="4271962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067550" cy="1125538"/>
          </a:xfrm>
        </p:spPr>
        <p:txBody>
          <a:bodyPr/>
          <a:lstStyle/>
          <a:p>
            <a:pPr eaLnBrk="1" hangingPunct="1"/>
            <a:r>
              <a:rPr lang="ru-RU" sz="4000" smtClean="0"/>
              <a:t>Союз горных </a:t>
            </a:r>
            <a:br>
              <a:rPr lang="ru-RU" sz="4000" smtClean="0"/>
            </a:br>
            <a:r>
              <a:rPr lang="ru-RU" sz="4000" smtClean="0"/>
              <a:t>муниципалитетов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5795963" cy="56880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smtClean="0"/>
              <a:t>В связи с тем, что регион Тоскана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   очень удален от других серьезных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	центров, и в нем имеется много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   небольших горных муниципалитетов,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   которые нуждаются для своего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   развития в финансовой поддержке,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   по их инициативе был создан союз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    горных муниципалитетов. Эта организация сотрудничает с ЕС. ЕС позволяет сократить дистанцию между странами и дает возможность развивать такие международные ценности, как сельский образ жизни, охрана окружающей среды, близость с природой. Самое важное в работе- это определиться  с потребностями региона и его сильными сторонами. Нужно внимательно отнестись к тому, что для вас важно. И на основании этого составить стратегию местного развития выбрать направление и цели на перспективу. Необходимо собрать государственные органы, ассоциации, частный сектор для совместного выбора направления, куда двигаться. Надо уметь разговаривать и договариваться, ставя перед собой комплексные, но простые задачи.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    Вся работа должна вестись прозрачно, что позволяет сохранить доверие и ведет в конечном счете к развитию.</a:t>
            </a:r>
          </a:p>
        </p:txBody>
      </p:sp>
      <p:pic>
        <p:nvPicPr>
          <p:cNvPr id="52227" name="Picture 5" descr="20170704_1349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15888"/>
            <a:ext cx="4522787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6" descr="20170704_1456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2681288"/>
            <a:ext cx="234950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Союз горных </a:t>
            </a:r>
            <a:br>
              <a:rPr lang="ru-RU" sz="4000" smtClean="0"/>
            </a:br>
            <a:r>
              <a:rPr lang="ru-RU" sz="4000" smtClean="0"/>
              <a:t>муниципалитетов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400" smtClean="0"/>
              <a:t>Все фонды хотят работать прозрачно. Идет строгий контроль распределения и расходования. Государство выставляет свои условия, ЕС – свои. В связи с этим надо умело вести работу, соблюдая все правила и требования, действуя в интересах местности. Союз горных муниципалитетов Тосканы своей деятельностью выполняет функции связующего звена между властью, фондами и местностями. Помогает реализовывать проекты и контролирует правильность использования фондов.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7200900" cy="765175"/>
          </a:xfrm>
        </p:spPr>
        <p:txBody>
          <a:bodyPr anchor="ctr"/>
          <a:lstStyle/>
          <a:p>
            <a:pPr eaLnBrk="1" hangingPunct="1"/>
            <a:r>
              <a:rPr lang="ru-RU" smtClean="0"/>
              <a:t>Италия – страна контрастов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endParaRPr lang="ru-RU" sz="1400" smtClean="0"/>
          </a:p>
          <a:p>
            <a:pPr eaLnBrk="1" hangingPunct="1">
              <a:lnSpc>
                <a:spcPct val="80000"/>
              </a:lnSpc>
            </a:pPr>
            <a:r>
              <a:rPr lang="ru-RU" sz="1600" b="1" smtClean="0">
                <a:latin typeface="Berlin Sans FB Demi" pitchFamily="34" charset="0"/>
              </a:rPr>
              <a:t>И конечно же неповторима древняя культура Италии. Она </a:t>
            </a:r>
            <a:r>
              <a:rPr lang="ru-RU" sz="1600" b="1" smtClean="0">
                <a:latin typeface="Arial" charset="0"/>
              </a:rPr>
              <a:t>неотразима</a:t>
            </a:r>
            <a:r>
              <a:rPr lang="ru-RU" sz="1600" b="1" smtClean="0">
                <a:latin typeface="Berlin Sans FB Demi" pitchFamily="34" charset="0"/>
              </a:rPr>
              <a:t> и пугающая своей величественностью и красотой, своим многообразием.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b="1" smtClean="0">
                <a:latin typeface="Berlin Sans FB Demi" pitchFamily="34" charset="0"/>
              </a:rPr>
              <a:t> Следует отметить своеобразный нрав местных жителей - смесь добродушия, непринужденности и темперамента </a:t>
            </a:r>
            <a:r>
              <a:rPr lang="ru-RU" sz="1600" b="1" smtClean="0">
                <a:latin typeface="Arial" charset="0"/>
              </a:rPr>
              <a:t>. Во многом Италия похожа на Молдову.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b="1" smtClean="0">
                <a:latin typeface="Berlin Sans FB Demi" pitchFamily="34" charset="0"/>
              </a:rPr>
              <a:t>На фото Собор Санта Мария дель Фьоре (итал. </a:t>
            </a:r>
            <a:r>
              <a:rPr lang="it-IT" sz="1600" b="1" i="1" smtClean="0">
                <a:latin typeface="Berlin Sans FB Demi" pitchFamily="34" charset="0"/>
              </a:rPr>
              <a:t>La Cattedrale di Santa Maria del Fiore - Собор Святой Марии в цветах</a:t>
            </a:r>
            <a:r>
              <a:rPr lang="ru-RU" sz="1600" b="1" smtClean="0">
                <a:latin typeface="Berlin Sans FB Demi" pitchFamily="34" charset="0"/>
              </a:rPr>
              <a:t>) — кафедральный собор во Флоренции, самое знаменитое из архитектурных сооружений флорентийского кватроченто. Находится в самом центре города, на соборной площади.</a:t>
            </a:r>
            <a:r>
              <a:rPr lang="ru-RU" sz="1600" smtClean="0"/>
              <a:t> </a:t>
            </a:r>
          </a:p>
        </p:txBody>
      </p:sp>
      <p:pic>
        <p:nvPicPr>
          <p:cNvPr id="17411" name="Picture 4" descr="P11707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92150"/>
            <a:ext cx="352901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P11708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692150"/>
            <a:ext cx="36004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ru-RU" smtClean="0"/>
              <a:t>Встреча с мэром Гросетто</a:t>
            </a:r>
          </a:p>
        </p:txBody>
      </p:sp>
      <p:sp>
        <p:nvSpPr>
          <p:cNvPr id="54274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5194300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200" smtClean="0"/>
              <a:t>Гроссето – сельскохозяйственный и туристический регион, где бывает от 1,2 до 1,8 млн туристов в год. Мэрией оказывается содействие в развитии туризма, мелкого сельского бизнеса, социальная поддержка уязвимого населения. Так же в регионе существует молдавская община по поддержке диаспоры, которая оказывает неоценимую помощь гражданам Молдовы в различных сферах, в том числе  в лечении больных детей, которое в Италии оказывается бесплатно.</a:t>
            </a:r>
          </a:p>
        </p:txBody>
      </p:sp>
      <p:pic>
        <p:nvPicPr>
          <p:cNvPr id="54275" name="Picture 4" descr="20170704_0956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1412875"/>
            <a:ext cx="283368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5529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681538" y="1439863"/>
            <a:ext cx="4354512" cy="2449512"/>
          </a:xfrm>
        </p:spPr>
      </p:pic>
      <p:sp>
        <p:nvSpPr>
          <p:cNvPr id="12" name="Содержимое 10"/>
          <p:cNvSpPr txBox="1">
            <a:spLocks/>
          </p:cNvSpPr>
          <p:nvPr/>
        </p:nvSpPr>
        <p:spPr>
          <a:xfrm>
            <a:off x="250825" y="2276475"/>
            <a:ext cx="360045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>
              <a:latin typeface="Calibri Light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dirty="0">
              <a:latin typeface="Calibri Light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Calibri Light" pitchFamily="34" charset="0"/>
            </a:endParaRPr>
          </a:p>
        </p:txBody>
      </p:sp>
      <p:sp>
        <p:nvSpPr>
          <p:cNvPr id="55303" name="Rectangle 1"/>
          <p:cNvSpPr>
            <a:spLocks noChangeArrowheads="1"/>
          </p:cNvSpPr>
          <p:nvPr/>
        </p:nvSpPr>
        <p:spPr bwMode="auto">
          <a:xfrm>
            <a:off x="250825" y="2060575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Семейная ферма Саба Антонио и Саба Анджела</a:t>
            </a:r>
            <a:r>
              <a:rPr lang="ru-RU" sz="2000">
                <a:latin typeface="Calibri" pitchFamily="34" charset="0"/>
              </a:rPr>
              <a:t> в область Коллине</a:t>
            </a:r>
          </a:p>
          <a:p>
            <a:r>
              <a:rPr lang="ru-RU" sz="2000">
                <a:latin typeface="Calibri" pitchFamily="34" charset="0"/>
              </a:rPr>
              <a:t>Металлифере. Пример овцеводства и производства сыра</a:t>
            </a:r>
          </a:p>
        </p:txBody>
      </p:sp>
      <p:pic>
        <p:nvPicPr>
          <p:cNvPr id="55304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35263" y="4130675"/>
            <a:ext cx="454183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8475" y="3500438"/>
            <a:ext cx="1774825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981075"/>
          </a:xfrm>
        </p:spPr>
        <p:txBody>
          <a:bodyPr anchor="ctr"/>
          <a:lstStyle/>
          <a:p>
            <a:pPr eaLnBrk="1" hangingPunct="1"/>
            <a:r>
              <a:rPr lang="ru-RU" sz="3600" b="1" smtClean="0"/>
              <a:t>Семейная ферма Саба Антонио и Саба Анджела</a:t>
            </a:r>
          </a:p>
        </p:txBody>
      </p:sp>
      <p:sp>
        <p:nvSpPr>
          <p:cNvPr id="56322" name="Rectangle 3"/>
          <p:cNvSpPr>
            <a:spLocks noGrp="1"/>
          </p:cNvSpPr>
          <p:nvPr>
            <p:ph type="body" idx="4294967295"/>
          </p:nvPr>
        </p:nvSpPr>
        <p:spPr>
          <a:xfrm>
            <a:off x="0" y="908050"/>
            <a:ext cx="6516688" cy="5949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/>
              <a:t>Это небольшая семейная бесприбыльная  ферма, которая занимается овцеводством и производством зерновых. Всего имеют 300 голов овец. Производят сыр. Экологическое производство поддерживается на научной основе в сотрудничестве с Аграрным факультетом Пизанского университета. Опытным путем было доказано, что добавление в корм для овец молотых семян льна позволяет снизить содержание холестерина в сыре и еще снижает его у человека, который употребляет этот сыр. Производство традиционное. В год производят 40 тонн молока. Одна овца в среднем дает 1,7-1,8 л молока в день. Продукция поставляется в школьные столовые, больницы, социальные учреждения. Себестоимость несколько выше за счет добавки льна, но качество лучше. Продвижение здорового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/>
              <a:t>  образа жизни. Пример эффективной  работы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/>
              <a:t>  бизнеса в союзе с наукой.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 На фото Саба Анджела, Предприятию 50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/>
              <a:t>   лет. Семейная ферма родителей перешла по наследству. 25 лет доила овец вдвоем с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/>
              <a:t>    мужем вручную. 2 года назад приобрели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smtClean="0"/>
              <a:t>    доильные аппараты.</a:t>
            </a:r>
          </a:p>
        </p:txBody>
      </p:sp>
      <p:pic>
        <p:nvPicPr>
          <p:cNvPr id="56323" name="Picture 4" descr="20170704_1245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476250"/>
            <a:ext cx="2309812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5" descr="20170704_1317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4892675"/>
            <a:ext cx="34925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5734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50825" y="1608138"/>
            <a:ext cx="4137025" cy="2325687"/>
          </a:xfrm>
        </p:spPr>
      </p:pic>
      <p:sp>
        <p:nvSpPr>
          <p:cNvPr id="12" name="Содержимое 10"/>
          <p:cNvSpPr txBox="1">
            <a:spLocks/>
          </p:cNvSpPr>
          <p:nvPr/>
        </p:nvSpPr>
        <p:spPr>
          <a:xfrm>
            <a:off x="250825" y="2276475"/>
            <a:ext cx="360045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>
              <a:latin typeface="Calibri Light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dirty="0">
              <a:latin typeface="Calibri Light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Calibri Light" pitchFamily="34" charset="0"/>
            </a:endParaRPr>
          </a:p>
        </p:txBody>
      </p:sp>
      <p:sp>
        <p:nvSpPr>
          <p:cNvPr id="57351" name="Rectangle 1"/>
          <p:cNvSpPr>
            <a:spLocks noChangeArrowheads="1"/>
          </p:cNvSpPr>
          <p:nvPr/>
        </p:nvSpPr>
        <p:spPr bwMode="auto">
          <a:xfrm>
            <a:off x="4567238" y="1814513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Семейная фирма Монтомоли Андреа</a:t>
            </a:r>
            <a:r>
              <a:rPr lang="ru-RU" sz="2000">
                <a:latin typeface="Calibri" pitchFamily="34" charset="0"/>
              </a:rPr>
              <a:t>, член МИГа, Боккеджано, мун. Монтьери: Пекарня и производство тортов и джемов</a:t>
            </a:r>
          </a:p>
        </p:txBody>
      </p:sp>
      <p:pic>
        <p:nvPicPr>
          <p:cNvPr id="57352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8025" y="4005263"/>
            <a:ext cx="444341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4178300"/>
            <a:ext cx="413702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785225" cy="487362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tx1"/>
                </a:solidFill>
              </a:rPr>
              <a:t>Семейная фирма Монтомоли Андреа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0" y="836613"/>
            <a:ext cx="5194300" cy="2663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smtClean="0"/>
              <a:t>Член МИГа. Это небольшая семейная ферма, котрая занимается переработкой фруктов, готовят мармелады  и выпечку из муки каштанов. Ими был выигран проект по приобретению оборудования для переработки фруктов и пекарни. </a:t>
            </a:r>
          </a:p>
        </p:txBody>
      </p:sp>
      <p:pic>
        <p:nvPicPr>
          <p:cNvPr id="58371" name="Picture 4" descr="20170704_1706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08050"/>
            <a:ext cx="3240088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5" descr="20170704_1701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573463"/>
            <a:ext cx="4959350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5939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42913" y="3284538"/>
            <a:ext cx="1922462" cy="3417887"/>
          </a:xfrm>
        </p:spPr>
      </p:pic>
      <p:sp>
        <p:nvSpPr>
          <p:cNvPr id="59398" name="Содержимое 10"/>
          <p:cNvSpPr txBox="1">
            <a:spLocks/>
          </p:cNvSpPr>
          <p:nvPr/>
        </p:nvSpPr>
        <p:spPr bwMode="auto">
          <a:xfrm>
            <a:off x="187325" y="1800225"/>
            <a:ext cx="37433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2000" b="1">
                <a:solidFill>
                  <a:srgbClr val="FF0000"/>
                </a:solidFill>
                <a:latin typeface="Calibri Light"/>
              </a:rPr>
              <a:t>Семейная ферма Канчелли</a:t>
            </a:r>
          </a:p>
          <a:p>
            <a:pPr marL="342900" indent="-342900">
              <a:spcBef>
                <a:spcPct val="20000"/>
              </a:spcBef>
            </a:pPr>
            <a:r>
              <a:rPr lang="ru-RU" sz="2000" b="1">
                <a:solidFill>
                  <a:srgbClr val="FF0000"/>
                </a:solidFill>
                <a:latin typeface="Calibri Light"/>
              </a:rPr>
              <a:t>Марио</a:t>
            </a:r>
            <a:r>
              <a:rPr lang="ru-RU" sz="2000">
                <a:latin typeface="Calibri Light"/>
              </a:rPr>
              <a:t>: Каштановый лес и</a:t>
            </a:r>
          </a:p>
          <a:p>
            <a:pPr marL="342900" indent="-342900">
              <a:spcBef>
                <a:spcPct val="20000"/>
              </a:spcBef>
            </a:pPr>
            <a:r>
              <a:rPr lang="ru-RU" sz="2000">
                <a:latin typeface="Calibri Light"/>
              </a:rPr>
              <a:t>переработка местной продукции: каштановая мука, оливковое масло, мука</a:t>
            </a:r>
          </a:p>
        </p:txBody>
      </p:sp>
      <p:pic>
        <p:nvPicPr>
          <p:cNvPr id="59399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57713" y="1387475"/>
            <a:ext cx="444341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7675" y="3990975"/>
            <a:ext cx="48609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tx1"/>
                </a:solidFill>
              </a:rPr>
              <a:t>Семейная ферма </a:t>
            </a:r>
            <a:br>
              <a:rPr lang="ru-RU" sz="4000" b="1" smtClean="0">
                <a:solidFill>
                  <a:schemeClr val="tx1"/>
                </a:solidFill>
              </a:rPr>
            </a:br>
            <a:r>
              <a:rPr lang="ru-RU" sz="4000" b="1" smtClean="0">
                <a:solidFill>
                  <a:schemeClr val="tx1"/>
                </a:solidFill>
              </a:rPr>
              <a:t>Канчелли Марио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5976938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smtClean="0"/>
              <a:t>Еще она ферма, которая выиграла грант на приобретение оборудования для производства каштановой муки и оливкового масла. Кроме этого занимаются сбором пищевых каштанов, выращивают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овощи и фрукты,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производят консервы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и соки.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Очень ответственно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подходят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к качеству выпускаемой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продукции. Не всегда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бывает достаточно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 рынка сбыта.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Бизнес только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формируется. С целью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поиска рынка сбыта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Создали  ассоциацию произво-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smtClean="0"/>
              <a:t>дителей муки каштанов.</a:t>
            </a:r>
          </a:p>
        </p:txBody>
      </p:sp>
      <p:pic>
        <p:nvPicPr>
          <p:cNvPr id="60419" name="Picture 4" descr="20170704_1905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188913"/>
            <a:ext cx="2185987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5" descr="20170704_1853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3703638"/>
            <a:ext cx="523875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6144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775200" y="1379538"/>
            <a:ext cx="4119563" cy="2317750"/>
          </a:xfrm>
        </p:spPr>
      </p:pic>
      <p:sp>
        <p:nvSpPr>
          <p:cNvPr id="12" name="Содержимое 10"/>
          <p:cNvSpPr txBox="1">
            <a:spLocks/>
          </p:cNvSpPr>
          <p:nvPr/>
        </p:nvSpPr>
        <p:spPr>
          <a:xfrm>
            <a:off x="250825" y="2276475"/>
            <a:ext cx="3600450" cy="2016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dirty="0">
              <a:latin typeface="Calibri Light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l-PL" sz="2000" b="1" dirty="0">
              <a:latin typeface="Calibri Light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Calibri Light" pitchFamily="34" charset="0"/>
            </a:endParaRPr>
          </a:p>
        </p:txBody>
      </p:sp>
      <p:sp>
        <p:nvSpPr>
          <p:cNvPr id="61447" name="Rectangle 1"/>
          <p:cNvSpPr>
            <a:spLocks noChangeArrowheads="1"/>
          </p:cNvSpPr>
          <p:nvPr/>
        </p:nvSpPr>
        <p:spPr bwMode="auto">
          <a:xfrm>
            <a:off x="200025" y="1636713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Сельскохозяйственная ферма Коломбини Био </a:t>
            </a:r>
            <a:r>
              <a:rPr lang="ru-RU" sz="2000">
                <a:latin typeface="Calibri" pitchFamily="34" charset="0"/>
              </a:rPr>
              <a:t>свежие местные продукты </a:t>
            </a:r>
            <a:endParaRPr lang="ru-RU" sz="20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1448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563" y="4149725"/>
            <a:ext cx="45212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72025" y="4173538"/>
            <a:ext cx="432276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0" name="Rectangle 12"/>
          <p:cNvSpPr>
            <a:spLocks noChangeArrowheads="1"/>
          </p:cNvSpPr>
          <p:nvPr/>
        </p:nvSpPr>
        <p:spPr bwMode="auto">
          <a:xfrm>
            <a:off x="190500" y="2611438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Ознакомление с «проектами социальных ферм» </a:t>
            </a:r>
            <a:r>
              <a:rPr lang="ru-RU" sz="2000">
                <a:latin typeface="Calibri" pitchFamily="34" charset="0"/>
              </a:rPr>
              <a:t>- привлечение людей из уязвимых групп к сельскому хозяйству Пизанский Университет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tx1"/>
                </a:solidFill>
              </a:rPr>
              <a:t>Социальное сельское хозяйство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/>
              <a:t>В начале 2000-х годов исследователи, изучая деятельность с\х предприятий, пришли к выводу, что нельзя говорить о сельском хозяйстве в отрыве от социальных аспектов. Вначале сопутствующей услугой являлся агротуризм. Но со временем стали возникать социальные вопросы. Такие, как наличие уязвимого гражданского населения (мигранты, бывшие заключенные, инвалиды, в т.ч. С психическими заболеваниями, дети, которым показана с\х практика, пожилые люди), которое не имело работы. Эти люди фактически выпадали из общества.  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Тосканский регион далеко продвинулся в этом направлении в с\х. По инициативе с\х предпринимателей было создано 6 социальных центров, при взаимодействии с которыми было открыто новое направление – социальное сельское хозяйство. В 2015 году их деятельность привела к принятию закона о социальном сельском хозяйстве. В целом по Италии существует 1200 предприятий социального сельского хозяйства. 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Как они работают: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tx1"/>
                </a:solidFill>
              </a:rPr>
              <a:t>Сельскохозяйственная ферма Коломбини Био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smtClean="0"/>
              <a:t>Существует специальная государственная программа по поддержке с\х предприятий, принимающих на работу социально уязвимых работников. Эти предприятия работают в союзе  с другими органами: социальными кооперативами, НПО, ОМПУ, школами, мед. учреждениями, публичными учреждениями. </a:t>
            </a:r>
            <a:r>
              <a:rPr lang="en-US" sz="1600" smtClean="0"/>
              <a:t>C\</a:t>
            </a:r>
            <a:r>
              <a:rPr lang="ru-RU" sz="1600" smtClean="0"/>
              <a:t>Х предприятия предоставляют рабочие места, питание, при необходимости проживание. Заработная плата работникам выплачивается соц. пособиями. Т.о. предприятие экономит на заработной плате, а социально уязвимые граждане имеют работу  (посильную, по своим возможностям), и заработную плату. Снижается уровень безработицы. Обеспечиваются рабочими местами социально уязвимые слои населения.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 </a:t>
            </a:r>
            <a:r>
              <a:rPr lang="en-US" sz="1600" smtClean="0"/>
              <a:t>C\</a:t>
            </a:r>
            <a:r>
              <a:rPr lang="ru-RU" sz="1600" smtClean="0"/>
              <a:t>х</a:t>
            </a:r>
            <a:r>
              <a:rPr lang="en-US" sz="1600" smtClean="0"/>
              <a:t> </a:t>
            </a:r>
            <a:r>
              <a:rPr lang="ru-RU" sz="1600" smtClean="0"/>
              <a:t>ферма Коломбини Био была пилотным проектом в данном направлении. Здесь самым важным была инициатива снизу вверх, на основе которой был разработан и принят Закон о социальном сельском хозяйстве и работает государственная программа. Посредником в данном направлении был университет, который своими исследованиями помог найти общий язык между производителями и государством. Большинство из таких предприятий в Тоскане являются еще и биологическими.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ru-RU" smtClean="0"/>
              <a:t>А теперь о работе!!!</a:t>
            </a:r>
          </a:p>
        </p:txBody>
      </p:sp>
      <p:sp>
        <p:nvSpPr>
          <p:cNvPr id="1843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Суть подхода </a:t>
            </a:r>
            <a:r>
              <a:rPr lang="ro-RO" sz="2400" smtClean="0"/>
              <a:t>LEADER</a:t>
            </a:r>
            <a:r>
              <a:rPr lang="ru-RU" sz="2400" smtClean="0"/>
              <a:t> заключается в совместной работе местных органов власти, гражданского общества и бизнеса, ведущей к сельскому развитию.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Понятие «сельское развитие» отличается от «сельскохозяйственного развития» более широким спектром, охватывающим развитие во всех сферах деятельности сообщества. Основой его работы является принцип «снизу вверх», который позволяет развивать сельскую местность с учетом ее текущих потребностей, но в рамках имеющихся возможностей. 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tx1"/>
                </a:solidFill>
              </a:rPr>
              <a:t>Сельскохозяйственная ферма Коломбини Био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5076825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Рабочий стол привел в итоге к принятию закона о социальном сельском хозяйстве. Продукция, выпущенная на социальной ферме, на рынке стоит дороже чем обычная. Имеется гражданская позиция общества по поддержке таких проектов. И конечно выделяются гранты, имеется поддержка со стороны государства. Интеллигентное решение проблемы трудоустройства, которое созрело не на региональном уровне, а пришло от с\х предприятия.</a:t>
            </a:r>
          </a:p>
        </p:txBody>
      </p:sp>
      <p:sp>
        <p:nvSpPr>
          <p:cNvPr id="6451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836613"/>
            <a:ext cx="4038600" cy="57610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smtClean="0"/>
              <a:t>Предприятие занимается овощеводством. Имеет теплицы и работает в открытом грунте. С 1998 года оно перешло на биологический метод выращивания овощей. Через 3 года вступило в пилотный проект по социально ориентированному сельскому хозяйству. Сначала предприятие принимало на работу людей с писихическими заболеваниями. Со временем интерес к таким предприятиям возрастал. Был создан рабочий стол с участием институтов и различных учреждений. Во время обсуждения всплыли горячие темы.</a:t>
            </a:r>
          </a:p>
          <a:p>
            <a:pPr eaLnBrk="1" hangingPunct="1">
              <a:lnSpc>
                <a:spcPct val="80000"/>
              </a:lnSpc>
            </a:pPr>
            <a:endParaRPr lang="ru-RU" sz="1600" smtClean="0"/>
          </a:p>
        </p:txBody>
      </p:sp>
      <p:pic>
        <p:nvPicPr>
          <p:cNvPr id="64516" name="Picture 4" descr="20170705_1256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1438"/>
            <a:ext cx="4843462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6" descr="20170705_1259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649788"/>
            <a:ext cx="3924300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6553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8"/>
            <a:ext cx="201612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9975" y="134938"/>
            <a:ext cx="6000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460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Содержимое 10"/>
          <p:cNvSpPr txBox="1">
            <a:spLocks/>
          </p:cNvSpPr>
          <p:nvPr/>
        </p:nvSpPr>
        <p:spPr bwMode="auto">
          <a:xfrm>
            <a:off x="179388" y="2852738"/>
            <a:ext cx="45370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>
              <a:spcBef>
                <a:spcPct val="20000"/>
              </a:spcBef>
              <a:buFont typeface="Calibri" pitchFamily="34" charset="0"/>
              <a:buAutoNum type="arabicPeriod"/>
            </a:pPr>
            <a:endParaRPr lang="ru-RU" sz="2800">
              <a:latin typeface="Calibri Light"/>
            </a:endParaRPr>
          </a:p>
        </p:txBody>
      </p:sp>
      <p:sp>
        <p:nvSpPr>
          <p:cNvPr id="65542" name="Rectangle 1"/>
          <p:cNvSpPr>
            <a:spLocks noChangeArrowheads="1"/>
          </p:cNvSpPr>
          <p:nvPr/>
        </p:nvSpPr>
        <p:spPr bwMode="auto">
          <a:xfrm>
            <a:off x="385763" y="2206625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Посещение социальной фермы Калафата </a:t>
            </a:r>
            <a:r>
              <a:rPr lang="ru-RU" sz="2000">
                <a:latin typeface="Calibri" pitchFamily="34" charset="0"/>
              </a:rPr>
              <a:t>в провинции Лукки</a:t>
            </a:r>
          </a:p>
        </p:txBody>
      </p:sp>
      <p:pic>
        <p:nvPicPr>
          <p:cNvPr id="65543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7238" y="4284663"/>
            <a:ext cx="4316412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84650" y="1460500"/>
            <a:ext cx="46990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350" y="4284663"/>
            <a:ext cx="4357688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 eaLnBrk="1" hangingPunct="1"/>
            <a:r>
              <a:rPr lang="ru-RU" sz="3200" smtClean="0"/>
              <a:t>Социальная ферма Калафата. (Аппенинский горный МИГ)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28082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/>
              <a:t>Это семейная ферма, на которой проживает 4 поколения. Все они работают и живут там. Имеется несколько социальных работников, которые выполняют посильную работу. Один из них психический больной, другой мигрант. Ферма кроме сельского хозяйства оказывает услуги по реабилитации больных детей через общение с природой. Прогулки в лесу, общение с домашними животными. Ученики местной школы на территории фермы имеют свой участок, где учатся ухаживать за растениями. Цель – привлечь как можно больше туристов в горные отдаленные местности, помощь больным детям, привить любовь к природе, любовь к сельскому труду.</a:t>
            </a:r>
          </a:p>
        </p:txBody>
      </p:sp>
      <p:pic>
        <p:nvPicPr>
          <p:cNvPr id="66563" name="Picture 4" descr="20170705_1556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668713"/>
            <a:ext cx="56705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5" descr="20170705_1559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3257550"/>
            <a:ext cx="20256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6758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0"/>
            <a:ext cx="1943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0"/>
            <a:ext cx="60007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0"/>
            <a:ext cx="108108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68313" y="836613"/>
            <a:ext cx="8229600" cy="792162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7590" name="Rectangle 1"/>
          <p:cNvSpPr>
            <a:spLocks noChangeArrowheads="1"/>
          </p:cNvSpPr>
          <p:nvPr/>
        </p:nvSpPr>
        <p:spPr bwMode="auto">
          <a:xfrm>
            <a:off x="238125" y="1212850"/>
            <a:ext cx="45720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Посещение МИГа «Старт»</a:t>
            </a:r>
          </a:p>
          <a:p>
            <a:r>
              <a:rPr lang="ru-RU" sz="2000">
                <a:solidFill>
                  <a:srgbClr val="FF0000"/>
                </a:solidFill>
                <a:latin typeface="Calibri" pitchFamily="34" charset="0"/>
              </a:rPr>
              <a:t>Исторический Факультет Флорентийского Университета</a:t>
            </a:r>
          </a:p>
          <a:p>
            <a:r>
              <a:rPr lang="ru-RU" sz="2000">
                <a:latin typeface="Calibri" pitchFamily="34" charset="0"/>
              </a:rPr>
              <a:t>Важное значение исторического и культурного подхода к разработке программ и проектов развития, культурного наследия и территориального развития</a:t>
            </a:r>
            <a:r>
              <a:rPr lang="ru-RU" sz="200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67591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8" y="3757613"/>
            <a:ext cx="45434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18000" y="1147763"/>
            <a:ext cx="44450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5"/>
          <p:cNvPicPr>
            <a:picLocks noChangeAspect="1"/>
          </p:cNvPicPr>
          <p:nvPr/>
        </p:nvPicPr>
        <p:blipFill>
          <a:blip r:embed="rId8"/>
          <a:srcRect l="5534" t="4376" r="15932" b="-4376"/>
          <a:stretch>
            <a:fillRect/>
          </a:stretch>
        </p:blipFill>
        <p:spPr bwMode="auto">
          <a:xfrm>
            <a:off x="238125" y="3927475"/>
            <a:ext cx="390207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865188"/>
          </a:xfrm>
        </p:spPr>
        <p:txBody>
          <a:bodyPr/>
          <a:lstStyle/>
          <a:p>
            <a:pPr eaLnBrk="1" hangingPunct="1"/>
            <a:r>
              <a:rPr lang="ru-RU" sz="3600" smtClean="0"/>
              <a:t>Наука и история – важные помощники в сельском развитии.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При посещении исторического факультета Флорентийского университета мы узнали очень важный момент, который оказывает дополнительное воздействие на  развитие туризма. Прежде, чем говорить о туризме, надо думать, а какую историю рассказать. Общая история доступна и во многом известна. А вот история местности имеет в данном случае более важное значение. Ведь в каждой местности есть какая-то своя историческая изюминка, которая может привлечь туристов, и из которой может появиться какой- ни будь маленький бизнес. Центральная тема работы факультета – как заставить культурное наследие работать на социальное развитие.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1138"/>
            <a:ext cx="9036050" cy="850900"/>
          </a:xfrm>
        </p:spPr>
        <p:txBody>
          <a:bodyPr anchor="ctr"/>
          <a:lstStyle/>
          <a:p>
            <a:pPr eaLnBrk="1" hangingPunct="1"/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r>
              <a:rPr lang="en-US" sz="2500" b="1" smtClean="0">
                <a:solidFill>
                  <a:schemeClr val="accent2"/>
                </a:solidFill>
              </a:rPr>
              <a:t/>
            </a:r>
            <a:br>
              <a:rPr lang="en-US" sz="2500" b="1" smtClean="0">
                <a:solidFill>
                  <a:schemeClr val="accent2"/>
                </a:solidFill>
              </a:rPr>
            </a:br>
            <a:endParaRPr lang="en-US" sz="2500" b="1" i="1" smtClean="0">
              <a:solidFill>
                <a:srgbClr val="00B050"/>
              </a:solidFill>
            </a:endParaRPr>
          </a:p>
        </p:txBody>
      </p:sp>
      <p:pic>
        <p:nvPicPr>
          <p:cNvPr id="7065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0"/>
            <a:ext cx="1943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0"/>
            <a:ext cx="60007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0"/>
            <a:ext cx="108108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68313" y="836613"/>
            <a:ext cx="8229600" cy="792162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70662" name="Rectangle 1"/>
          <p:cNvSpPr>
            <a:spLocks noChangeArrowheads="1"/>
          </p:cNvSpPr>
          <p:nvPr/>
        </p:nvSpPr>
        <p:spPr bwMode="auto">
          <a:xfrm>
            <a:off x="230188" y="1587500"/>
            <a:ext cx="412908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Встреча в мэрии в Сан-Кашьяно с</a:t>
            </a:r>
          </a:p>
          <a:p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советниками</a:t>
            </a:r>
          </a:p>
          <a:p>
            <a:r>
              <a:rPr lang="ru-RU" sz="2000">
                <a:latin typeface="Calibri" pitchFamily="34" charset="0"/>
              </a:rPr>
              <a:t>Уроки: Продвижение единой торговой марки </a:t>
            </a:r>
            <a:r>
              <a:rPr lang="en-US" sz="2000">
                <a:latin typeface="Calibri" pitchFamily="34" charset="0"/>
              </a:rPr>
              <a:t>“Chianti Classico”</a:t>
            </a:r>
            <a:endParaRPr lang="ru-RU" sz="2000">
              <a:latin typeface="Calibri" pitchFamily="34" charset="0"/>
            </a:endParaRPr>
          </a:p>
          <a:p>
            <a:r>
              <a:rPr lang="ru-RU" sz="2000">
                <a:latin typeface="Calibri" pitchFamily="34" charset="0"/>
              </a:rPr>
              <a:t>Получение статуса сельского региона </a:t>
            </a:r>
          </a:p>
        </p:txBody>
      </p:sp>
      <p:pic>
        <p:nvPicPr>
          <p:cNvPr id="70663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149725"/>
            <a:ext cx="428466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3"/>
          <p:cNvPicPr>
            <a:picLocks noChangeAspect="1"/>
          </p:cNvPicPr>
          <p:nvPr/>
        </p:nvPicPr>
        <p:blipFill>
          <a:blip r:embed="rId6"/>
          <a:srcRect l="12201"/>
          <a:stretch>
            <a:fillRect/>
          </a:stretch>
        </p:blipFill>
        <p:spPr bwMode="auto">
          <a:xfrm>
            <a:off x="468313" y="4149725"/>
            <a:ext cx="381635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1160463"/>
            <a:ext cx="42830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Статус сельского региона, как фактор развития местности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smtClean="0"/>
              <a:t>В небольшом городке Сан-Кашьяно проживает 17,5 тыс. жителей. С целью того, что бы производители вина могли войти в ассоциацию сельских производителей вин и пользоваться местной единой торговой маркой </a:t>
            </a:r>
            <a:r>
              <a:rPr lang="en-US" sz="1800" smtClean="0"/>
              <a:t>“Chianti Classico”</a:t>
            </a:r>
            <a:r>
              <a:rPr lang="ru-RU" sz="1800" smtClean="0"/>
              <a:t>, город добился статуса сельской местности. Кроме этого имеются производители оливкового масла, липовые леса. Это пример того, как власть поддерживает сельское хозяйство. Была проблема- отток населения и его старение. При поддержки местных властей удалось снизить безработицу до 5%.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По инициативе снизу МИГи стали формировать на базе провинций. Все коммуны, входящие в МИГ СТАРТ договорились, что свою стратегию будут формировать по 4 признакам: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Социальный аспект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Туристический аспект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Возобновляемые источники энергии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Туристические пути, велосипедные дорожки.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smtClean="0"/>
              <a:t>Такая договоренность основана на базе существующих возможностей и удовлетворяет общие потребности.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smtClean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 idx="4294967295"/>
          </p:nvPr>
        </p:nvSpPr>
        <p:spPr>
          <a:xfrm>
            <a:off x="471488" y="371475"/>
            <a:ext cx="8134350" cy="992188"/>
          </a:xfrm>
        </p:spPr>
        <p:txBody>
          <a:bodyPr anchor="ctr"/>
          <a:lstStyle/>
          <a:p>
            <a:pPr eaLnBrk="1" hangingPunct="1"/>
            <a:r>
              <a:rPr lang="ru-RU" sz="1800" smtClean="0"/>
              <a:t>ВИНО-ЕДА-ГОСТЕПРИИМСТВО</a:t>
            </a:r>
            <a:br>
              <a:rPr lang="ru-RU" sz="1800" smtClean="0"/>
            </a:br>
            <a:r>
              <a:rPr lang="ru-RU" sz="1800" smtClean="0"/>
              <a:t>Переход от «гражданского брака» с серьезным, «узаконенным отношениям»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6923088" cy="154463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27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7888" y="1579563"/>
            <a:ext cx="4848225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Извлеченные уроки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smtClean="0"/>
              <a:t>Совместная работа всех структур местности власть-общество – бизнес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Социальная направленность развития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Поддержка слабых маленьких предприятий, поселений.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Инициатива снизу – вверх ведет к адаптированному применимому законодательству и реальным стратегиям.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Научный подход к решению проблем и к развитию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Социальная поддержка и адаптация социально уязвимых граждан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Культура производства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Охрана природы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-315913"/>
            <a:ext cx="8229600" cy="1139826"/>
          </a:xfrm>
        </p:spPr>
        <p:txBody>
          <a:bodyPr/>
          <a:lstStyle/>
          <a:p>
            <a:pPr eaLnBrk="1" hangingPunct="1"/>
            <a:r>
              <a:rPr lang="ru-RU" smtClean="0"/>
              <a:t>Что применимо у нас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91513" cy="5949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600" smtClean="0"/>
              <a:t>Туристические тропы и велосипедные дорожки с домашними историями. Открытие домашних гостиниц и столовых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Поддержка семейного бизнеса и объединение в ассоциации для оказания содействия их развитию. Налаживание отношений  бизнес-власть – общество. Погребки, производство сыра, обработка шерсти овец, и др. традиционные производства. Объединение производителей и шаги к созданию торговой марки.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Организованная эксплуатация ореховых насаждений, как перспективный мелкий бизнес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Привлечение к работе социально уязвимых граждан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Проект социальное жилье. Есть закон. Имеется много свободного жилья. Модно подумать о его реализации.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Для улучшения экологической обстановки в селах можно реализовать несколько проектов по созданию зеленых зон отдыха с детскими площадками. К обустройству привлечь детей и родителей.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Везде проходят ручьи и речушки, которые давно заилены. Их очистка и обустройство создаст дополнительную привлекательность для местности.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Для адаптации детей к городской местности реализовать проекты «Защищенная дорога» с обустройством пешеходных переходов у школ и детских пешеходных площадок в детских садах.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Создание доброй комнаты в ОСВ для пожилых и инвалидов (помыться, получить простейшие процедуры – четверг – день ребенка, пятница – день пожилого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Музей-выставка работ школьников и местных мастеров. Привлекательно для туристов и возможность заработать небольшие деньги если продавать работы.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ru-RU" smtClean="0"/>
              <a:t>МЕТОДЫ ПОДХОДА </a:t>
            </a:r>
            <a:r>
              <a:rPr lang="ro-RO" smtClean="0"/>
              <a:t>LEADER</a:t>
            </a:r>
            <a:endParaRPr lang="ru-RU" smtClean="0"/>
          </a:p>
        </p:txBody>
      </p:sp>
      <p:sp>
        <p:nvSpPr>
          <p:cNvPr id="1945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1.</a:t>
            </a:r>
            <a:r>
              <a:rPr lang="ru-RU" sz="2400" smtClean="0"/>
              <a:t>Определение местных ресурсов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smtClean="0"/>
              <a:t>2.Определение сильных и слабых сторон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smtClean="0"/>
              <a:t>3.Равная взаимно заинтересованная связь : государственные структуры - гражданское сообщество - бизнес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smtClean="0"/>
              <a:t>4.Объединение активных граждан- представителей всех структур  нескольких населенных пунктов по территориальным, этническим и иным признакам в местные инициативные группы (МИГ) с целью определения совместной стратегии развития местности и ее реализации.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 итоге…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Это только небольшая часть увиденного, услышанного и частично понятого.</a:t>
            </a:r>
          </a:p>
          <a:p>
            <a:pPr eaLnBrk="1" hangingPunct="1"/>
            <a:r>
              <a:rPr lang="ru-RU" smtClean="0"/>
              <a:t>К этому надо стремиться и это надо делать.</a:t>
            </a:r>
          </a:p>
          <a:p>
            <a:pPr eaLnBrk="1" hangingPunct="1"/>
            <a:r>
              <a:rPr lang="ru-RU" smtClean="0"/>
              <a:t>И мы это сможем!</a:t>
            </a:r>
          </a:p>
          <a:p>
            <a:pPr eaLnBrk="1" hangingPunct="1"/>
            <a:r>
              <a:rPr lang="ru-RU" smtClean="0"/>
              <a:t>В добрый путь!!!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6" descr="\\SERVER\share\SARD powerpoint\2\page2\foot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46713"/>
            <a:ext cx="9144000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895600"/>
            <a:ext cx="7772400" cy="1470025"/>
          </a:xfrm>
        </p:spPr>
        <p:txBody>
          <a:bodyPr anchor="ctr">
            <a:no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sz="4300" b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buntu Light"/>
              </a:rPr>
              <a:t>Спасибо за внимание!</a:t>
            </a:r>
          </a:p>
        </p:txBody>
      </p:sp>
      <p:pic>
        <p:nvPicPr>
          <p:cNvPr id="76803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512763"/>
            <a:ext cx="172878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5525" y="512763"/>
            <a:ext cx="22320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512763"/>
            <a:ext cx="719137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5768975" cy="776287"/>
          </a:xfrm>
        </p:spPr>
        <p:txBody>
          <a:bodyPr anchor="ctr"/>
          <a:lstStyle/>
          <a:p>
            <a:pPr eaLnBrk="1" hangingPunct="1"/>
            <a:r>
              <a:rPr lang="ro-RO" smtClean="0"/>
              <a:t>LEADER</a:t>
            </a:r>
            <a:r>
              <a:rPr lang="ru-RU" smtClean="0"/>
              <a:t> в Италии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412875"/>
            <a:ext cx="8229600" cy="53292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smtClean="0"/>
              <a:t>В Италии подход </a:t>
            </a:r>
            <a:r>
              <a:rPr lang="ro-RO" sz="2000" smtClean="0"/>
              <a:t>LEADER</a:t>
            </a:r>
            <a:r>
              <a:rPr lang="ru-RU" sz="2000" smtClean="0"/>
              <a:t> начал свою работу в ______ году. Для этого были определенные предпосылки. В т.ч.: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Экономический кризис, приведший к росту безработицы и падению жизненного уровня населения.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Наличие заброшенных карьеров и рудников, представляющих угрозу для жизни, и неиспользуемых участков земли, расположенных в трудно доступных и неудобных местах.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Экологические проблемы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Большое число мигрантов и социально уязвимых лиц, пополняющее число безработных, (наркозависимые, ранее судимые, лица с ограниченными возможностями (психбольные и др.).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smtClean="0"/>
              <a:t>Все эти проблемы требовали своего разрешения. Естественно наиболее ощутимыми они были в сельской местности, т.к. в городе найти работу больше возможностей.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4762500" cy="1139825"/>
          </a:xfrm>
        </p:spPr>
        <p:txBody>
          <a:bodyPr anchor="ctr"/>
          <a:lstStyle/>
          <a:p>
            <a:pPr eaLnBrk="1" hangingPunct="1"/>
            <a:r>
              <a:rPr lang="ro-RO" smtClean="0"/>
              <a:t>LEADER</a:t>
            </a:r>
            <a:r>
              <a:rPr lang="ru-RU" smtClean="0"/>
              <a:t> в Италии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341438"/>
            <a:ext cx="8229600" cy="5256212"/>
          </a:xfrm>
        </p:spPr>
        <p:txBody>
          <a:bodyPr/>
          <a:lstStyle/>
          <a:p>
            <a:pPr eaLnBrk="1" hangingPunct="1"/>
            <a:r>
              <a:rPr lang="ru-RU" smtClean="0"/>
              <a:t>Решение каждой из этих проблем в отдельности не всегда позволяло учесть все потребности и все возможности местности и сообщества.</a:t>
            </a:r>
          </a:p>
          <a:p>
            <a:pPr eaLnBrk="1" hangingPunct="1"/>
            <a:r>
              <a:rPr lang="ru-RU" smtClean="0"/>
              <a:t>Только подход </a:t>
            </a:r>
            <a:r>
              <a:rPr lang="ro-RO" smtClean="0"/>
              <a:t>LEADER</a:t>
            </a:r>
            <a:r>
              <a:rPr lang="ru-RU" smtClean="0"/>
              <a:t> государство-общество-бизнес позволил, эффективно используя имеющиеся ресурсы и возможности, учитывая текущие потребности и цели, привести к социальному развитию, как к комплексному развитию местности.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560387"/>
          </a:xfrm>
        </p:spPr>
        <p:txBody>
          <a:bodyPr anchor="ctr"/>
          <a:lstStyle/>
          <a:p>
            <a:pPr eaLnBrk="1" hangingPunct="1"/>
            <a:r>
              <a:rPr lang="ru-RU" sz="4000" smtClean="0"/>
              <a:t>Подход «Снизу вверх»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908050"/>
            <a:ext cx="8785225" cy="59499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000" smtClean="0"/>
              <a:t>Первым объектом для посещения был Национальный Природный Геопарк</a:t>
            </a:r>
            <a:r>
              <a:rPr lang="ru-RU" sz="2000" b="1" smtClean="0"/>
              <a:t> </a:t>
            </a:r>
            <a:r>
              <a:rPr lang="ru-RU" sz="2000" smtClean="0"/>
              <a:t>под защитой ЮНЕСКО в Гаворрано. Он был создан в горной местности на заброшенных карьерах по добыче руд. Данная местность и ее жители оказались не у дел после истощения рудников. Люди остались без работы. Карьеры и рудники представляли опасность. По инициативе местного сообщества при поддержке местной власти в 2003 году был создан Национальный Природный Геопарк.   Это уникальный природный туристический объект, который сегодня привлекает большое число туристов, там проводятся фестивали и рокконцерты. Работают туристические пути. Получил развитие мелкий бизнес. Результат – созданы рабочие места, реализована инициатива «снизу вверх», заброшенные земли начали свою вторую жизнь, карьеры перестали представлять угрозу для жителей. Проект получил устойчивое развитие. Совместная работа гражданского сообщества и государства без особых финансовых затрат.   За счет средств , выделенных </a:t>
            </a:r>
            <a:r>
              <a:rPr lang="ro-RO" sz="2000" smtClean="0"/>
              <a:t>LEADER</a:t>
            </a:r>
            <a:r>
              <a:rPr lang="ru-RU" sz="2000" smtClean="0"/>
              <a:t> был профинансирован ремонт офиса парка, который открыли в бывших душевых для шахтеров.</a:t>
            </a:r>
          </a:p>
          <a:p>
            <a:pPr eaLnBrk="1" hangingPunct="1">
              <a:lnSpc>
                <a:spcPct val="80000"/>
              </a:lnSpc>
            </a:pPr>
            <a:endParaRPr lang="ru-RU" sz="200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Уровень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1860</TotalTime>
  <Words>3789</Words>
  <Application>Microsoft Office PowerPoint</Application>
  <PresentationFormat>Экран (4:3)</PresentationFormat>
  <Paragraphs>288</Paragraphs>
  <Slides>61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61</vt:i4>
      </vt:variant>
    </vt:vector>
  </HeadingPairs>
  <TitlesOfParts>
    <vt:vector size="72" baseType="lpstr">
      <vt:lpstr>Verdana</vt:lpstr>
      <vt:lpstr>Arial</vt:lpstr>
      <vt:lpstr>Garamond</vt:lpstr>
      <vt:lpstr>Wingdings</vt:lpstr>
      <vt:lpstr>Calibri</vt:lpstr>
      <vt:lpstr>Times New Roman</vt:lpstr>
      <vt:lpstr>Calibri Light</vt:lpstr>
      <vt:lpstr>Berlin Sans FB Demi</vt:lpstr>
      <vt:lpstr>Ubuntu Light</vt:lpstr>
      <vt:lpstr>Уровень</vt:lpstr>
      <vt:lpstr>Уровень</vt:lpstr>
      <vt:lpstr>       ОТЧЕТ Об учебно-ознакомительной поездке в Тоскану, Италия  1-8 июля 2017 г. По вопросу о реализации метода LEADER/CLLD в рамках программы SARD  представитель МИГ № 1 – Ольга Гарчева    </vt:lpstr>
      <vt:lpstr>Слайд 2</vt:lpstr>
      <vt:lpstr>Италия – страна контрастов</vt:lpstr>
      <vt:lpstr>Италия – страна контрастов</vt:lpstr>
      <vt:lpstr>А теперь о работе!!!</vt:lpstr>
      <vt:lpstr>МЕТОДЫ ПОДХОДА LEADER</vt:lpstr>
      <vt:lpstr>LEADER в Италии</vt:lpstr>
      <vt:lpstr>LEADER в Италии</vt:lpstr>
      <vt:lpstr>Подход «Снизу вверх»</vt:lpstr>
      <vt:lpstr>Подход «Снизу вверх»</vt:lpstr>
      <vt:lpstr>Участвуй и решай!</vt:lpstr>
      <vt:lpstr>Геопрак в Гаворрано- пример реализации большого проекта при маленьких возможностях</vt:lpstr>
      <vt:lpstr>       </vt:lpstr>
      <vt:lpstr>       </vt:lpstr>
      <vt:lpstr>Ферма «Фаттория ди Пьетра»  коммуна Гаворрано</vt:lpstr>
      <vt:lpstr>       </vt:lpstr>
      <vt:lpstr>«Заповедники Скарлино»</vt:lpstr>
      <vt:lpstr>       </vt:lpstr>
      <vt:lpstr>       </vt:lpstr>
      <vt:lpstr>Сельский социальный центр в Сассо д Омброне</vt:lpstr>
      <vt:lpstr>Сельский социальный центр в Сассо д Омброне</vt:lpstr>
      <vt:lpstr>Ассоциации производителей</vt:lpstr>
      <vt:lpstr>       </vt:lpstr>
      <vt:lpstr>Семейная ферма  «Салустри»</vt:lpstr>
      <vt:lpstr>       </vt:lpstr>
      <vt:lpstr>Семейная ферма «Ле Калле» в районе Поджи дель Сассо</vt:lpstr>
      <vt:lpstr>       </vt:lpstr>
      <vt:lpstr>Усадьба Кастелло Коле Массари</vt:lpstr>
      <vt:lpstr>Усадьба Кастелло Коле Массари</vt:lpstr>
      <vt:lpstr>Усадьба Кастелло Коле Массари</vt:lpstr>
      <vt:lpstr>       </vt:lpstr>
      <vt:lpstr>Монастырская ферма «Силое»</vt:lpstr>
      <vt:lpstr>Монастырская ферма «Силое»</vt:lpstr>
      <vt:lpstr>       </vt:lpstr>
      <vt:lpstr>Консорциум по защите вин Монтекукко</vt:lpstr>
      <vt:lpstr>Консорциум по защите вин Монтекукко</vt:lpstr>
      <vt:lpstr>       </vt:lpstr>
      <vt:lpstr>Союз горных  муниципалитетов</vt:lpstr>
      <vt:lpstr>Союз горных  муниципалитетов</vt:lpstr>
      <vt:lpstr>Встреча с мэром Гросетто</vt:lpstr>
      <vt:lpstr>       </vt:lpstr>
      <vt:lpstr>Семейная ферма Саба Антонио и Саба Анджела</vt:lpstr>
      <vt:lpstr>       </vt:lpstr>
      <vt:lpstr>Семейная фирма Монтомоли Андреа</vt:lpstr>
      <vt:lpstr>       </vt:lpstr>
      <vt:lpstr>Семейная ферма  Канчелли Марио</vt:lpstr>
      <vt:lpstr>       </vt:lpstr>
      <vt:lpstr>Социальное сельское хозяйство</vt:lpstr>
      <vt:lpstr>Сельскохозяйственная ферма Коломбини Био</vt:lpstr>
      <vt:lpstr>Сельскохозяйственная ферма Коломбини Био</vt:lpstr>
      <vt:lpstr>       </vt:lpstr>
      <vt:lpstr>Социальная ферма Калафата. (Аппенинский горный МИГ)</vt:lpstr>
      <vt:lpstr>       </vt:lpstr>
      <vt:lpstr>Наука и история – важные помощники в сельском развитии.</vt:lpstr>
      <vt:lpstr>       </vt:lpstr>
      <vt:lpstr>Статус сельского региона, как фактор развития местности</vt:lpstr>
      <vt:lpstr>ВИНО-ЕДА-ГОСТЕПРИИМСТВО Переход от «гражданского брака» с серьезным, «узаконенным отношениям»</vt:lpstr>
      <vt:lpstr>Извлеченные уроки</vt:lpstr>
      <vt:lpstr>Что применимо у нас</vt:lpstr>
      <vt:lpstr>В итоге…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Ольга Гарчева</cp:lastModifiedBy>
  <cp:revision>130</cp:revision>
  <dcterms:created xsi:type="dcterms:W3CDTF">2017-04-22T20:05:09Z</dcterms:created>
  <dcterms:modified xsi:type="dcterms:W3CDTF">2017-07-14T16:10:21Z</dcterms:modified>
</cp:coreProperties>
</file>